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9" r:id="rId4"/>
    <p:sldId id="258" r:id="rId5"/>
    <p:sldId id="257" r:id="rId6"/>
    <p:sldId id="260" r:id="rId7"/>
    <p:sldId id="261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62" r:id="rId16"/>
    <p:sldId id="282" r:id="rId17"/>
    <p:sldId id="273" r:id="rId18"/>
    <p:sldId id="272" r:id="rId19"/>
    <p:sldId id="266" r:id="rId20"/>
    <p:sldId id="274" r:id="rId21"/>
    <p:sldId id="275" r:id="rId22"/>
    <p:sldId id="276" r:id="rId23"/>
    <p:sldId id="277" r:id="rId24"/>
    <p:sldId id="284" r:id="rId25"/>
    <p:sldId id="278" r:id="rId26"/>
    <p:sldId id="279" r:id="rId27"/>
    <p:sldId id="280" r:id="rId28"/>
    <p:sldId id="281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6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2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8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0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6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1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2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4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9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F48-27D7-467F-A5F0-83BB462B11B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5B1F-4158-4ADD-81E1-BDA5F4013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9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972" y="2700791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ЧТО МЕНЯЕТСЯ </a:t>
            </a:r>
            <a:b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законодательстве для бухгалтеров</a:t>
            </a:r>
            <a:b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2018 году ?</a:t>
            </a:r>
            <a:endParaRPr lang="ru-RU" sz="4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1371" y="2809649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КУРОРТНЫЙ СБОР</a:t>
            </a:r>
          </a:p>
          <a:p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1884" y="1436913"/>
            <a:ext cx="8284029" cy="2013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883" y="1796142"/>
            <a:ext cx="82840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 1 ЯНВАРЯ 2018 ГОДА </a:t>
            </a: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вводится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КУРОРТНЫЙ СБОР. 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Республика Крым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Алтайский край 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Краснодарский край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Ставропольский край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1371" y="2809649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УСН</a:t>
            </a:r>
          </a:p>
          <a:p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1884" y="1436913"/>
            <a:ext cx="8284029" cy="2013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884" y="2138570"/>
            <a:ext cx="82840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 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1 января 2018 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года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НОВАЯ КНИГА УЧЕТА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Приказ Минфина от 07.12.2016 № 227н</a:t>
            </a:r>
          </a:p>
        </p:txBody>
      </p:sp>
    </p:spTree>
    <p:extLst>
      <p:ext uri="{BB962C8B-B14F-4D97-AF65-F5344CB8AC3E}">
        <p14:creationId xmlns:p14="http://schemas.microsoft.com/office/powerpoint/2010/main" val="1535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1371" y="2809649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НДС</a:t>
            </a:r>
          </a:p>
          <a:p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257" y="1165907"/>
            <a:ext cx="8196943" cy="4984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НАЛОГОВЫЙ МАНЕВР 22/22</a:t>
            </a:r>
          </a:p>
          <a:p>
            <a:pPr algn="ctr"/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257" y="1165907"/>
            <a:ext cx="8196943" cy="4984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1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СТРАХОВЫЕ ВЗНОСЫ – 22%</a:t>
            </a:r>
          </a:p>
          <a:p>
            <a:pPr algn="ctr"/>
            <a:r>
              <a:rPr lang="ru-RU" sz="41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=</a:t>
            </a:r>
            <a:endParaRPr lang="ru-RU" sz="41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41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НДС – 22%</a:t>
            </a:r>
            <a:endParaRPr lang="ru-RU" sz="41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7828" y="1523999"/>
            <a:ext cx="8196943" cy="488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3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 </a:t>
            </a:r>
            <a:r>
              <a:rPr lang="ru-RU" sz="3300" dirty="0">
                <a:solidFill>
                  <a:schemeClr val="bg1"/>
                </a:solidFill>
                <a:latin typeface="Bookman Old Style" panose="02050604050505020204" pitchFamily="18" charset="0"/>
              </a:rPr>
              <a:t>рассмотрении в Госдуме находится проект </a:t>
            </a:r>
            <a:r>
              <a:rPr lang="ru-RU" sz="33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№ 249505-7, который предлагает:</a:t>
            </a:r>
          </a:p>
          <a:p>
            <a:endParaRPr lang="ru-RU" sz="33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исключить норму, согласно которой нулевая ставка применяется, только если покупатель экспортируемых товаров - иностранное лицо; </a:t>
            </a: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исключить товаросопроводительные документы из списка документов, обосновывающих право на применение ставки 0% при вывозе товаров за рубеж; </a:t>
            </a: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ввести в статью 165 НК РФ норму, аналогичную норме статьи 93 НК РФ, согласно которой документы в налоговую подают один раз; </a:t>
            </a: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исключить признак обладания правом собственности (аренды) на вагоны, используемые в международных перевозках, как условие применения ставки 0%.</a:t>
            </a:r>
          </a:p>
        </p:txBody>
      </p:sp>
    </p:spTree>
    <p:extLst>
      <p:ext uri="{BB962C8B-B14F-4D97-AF65-F5344CB8AC3E}">
        <p14:creationId xmlns:p14="http://schemas.microsoft.com/office/powerpoint/2010/main" val="3485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1371" y="2809649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КОНТРОЛИРУЕМЫЕ СДЕЛКИ</a:t>
            </a:r>
          </a:p>
          <a:p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7828" y="1523999"/>
            <a:ext cx="8196943" cy="488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рассмотрении в Госдуме находится проект </a:t>
            </a:r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№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249505-7, </a:t>
            </a:r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который предлагает:</a:t>
            </a:r>
          </a:p>
          <a:p>
            <a:endParaRPr lang="ru-RU" sz="33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увеличить 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суммовой порог по выручке для отнесения внутрироссийских сделок с взаимозависимыми лицами к таким сделкам </a:t>
            </a:r>
            <a:r>
              <a:rPr lang="ru-RU" sz="25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 1 до 3 млрд </a:t>
            </a:r>
            <a:r>
              <a:rPr lang="ru-RU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рублей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;</a:t>
            </a:r>
            <a:endParaRPr lang="ru-RU" sz="25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установить 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суммовой порог по выручке для отнесения сделок с иностранными взаимозависимыми лицами к категории контролируемых сделок предложено установить в размере </a:t>
            </a:r>
            <a:r>
              <a:rPr lang="ru-RU" sz="25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60 млн рублей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8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98714" y="2733449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МРОТ</a:t>
            </a:r>
            <a:endParaRPr lang="ru-R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3915" y="1666648"/>
            <a:ext cx="8512629" cy="3808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СЕРВИС «ПРОЗРАЧНЫЙ БИЗНЕС»</a:t>
            </a:r>
          </a:p>
          <a:p>
            <a:pPr algn="ctr"/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3700" dirty="0">
                <a:solidFill>
                  <a:schemeClr val="bg1"/>
                </a:solidFill>
                <a:latin typeface="Bookman Old Style" panose="02050604050505020204" pitchFamily="18" charset="0"/>
              </a:rPr>
              <a:t>сайте </a:t>
            </a:r>
            <a:endParaRPr lang="ru-RU" sz="37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pb.nalog.ru</a:t>
            </a:r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endParaRPr lang="ru-RU" sz="37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заработает </a:t>
            </a:r>
            <a:r>
              <a:rPr lang="ru-RU" sz="3700" dirty="0">
                <a:solidFill>
                  <a:schemeClr val="bg1"/>
                </a:solidFill>
                <a:latin typeface="Bookman Old Style" panose="02050604050505020204" pitchFamily="18" charset="0"/>
              </a:rPr>
              <a:t>в </a:t>
            </a:r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июне 2018 года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971" y="2210935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РЕАЛЬНОСТЬ СДЕЛКИ </a:t>
            </a:r>
          </a:p>
          <a:p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 2018 ГОДА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513" y="1426029"/>
            <a:ext cx="8196943" cy="455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Изменения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ст. 54 </a:t>
            </a:r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НК РФ.</a:t>
            </a:r>
          </a:p>
          <a:p>
            <a:endParaRPr lang="ru-RU" sz="33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Если сделка была, то организация вправе учесть расходы по ней. </a:t>
            </a:r>
            <a:endParaRPr lang="ru-RU" sz="25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ru-RU" sz="25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КРОМЕ: </a:t>
            </a:r>
          </a:p>
          <a:p>
            <a:endParaRPr lang="ru-RU" sz="25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buAutoNum type="arabicPeriod"/>
            </a:pPr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Сделку 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выполнил не тот контрагент, с которым компания заключила договор. </a:t>
            </a:r>
            <a:endParaRPr lang="ru-RU" sz="25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buAutoNum type="arabicPeriod"/>
            </a:pPr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Компания 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проводила операции в основном ради ухода от налогов. </a:t>
            </a:r>
          </a:p>
        </p:txBody>
      </p:sp>
    </p:spTree>
    <p:extLst>
      <p:ext uri="{BB962C8B-B14F-4D97-AF65-F5344CB8AC3E}">
        <p14:creationId xmlns:p14="http://schemas.microsoft.com/office/powerpoint/2010/main" val="29497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513" y="1426029"/>
            <a:ext cx="8196943" cy="455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У закона есть и невыгодная сторона. </a:t>
            </a:r>
            <a:endParaRPr lang="ru-RU" sz="29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ru-RU" sz="29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ru-RU" sz="29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Налоговикам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достаточно будет доказать, что номинальный контрагент </a:t>
            </a:r>
            <a:r>
              <a:rPr lang="ru-RU" sz="29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не в состоянии был выполнить работу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endParaRPr lang="ru-RU" sz="25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513" y="1426029"/>
            <a:ext cx="8196943" cy="455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ПИСЬМО МИНФИНА</a:t>
            </a:r>
          </a:p>
          <a:p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от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11 августа 2017 г. N СА-4-7/15895</a:t>
            </a:r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@ </a:t>
            </a:r>
            <a:endParaRPr lang="ru-RU" sz="29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ru-RU" sz="29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ПИСЬМО МИНФИНА</a:t>
            </a:r>
          </a:p>
          <a:p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от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16 августа 2017 г. N СА-4-7/16152@</a:t>
            </a:r>
            <a:endParaRPr lang="ru-RU" sz="25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971" y="2210935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КАМЕРАЛЬНЫЕ И ВЫЕЗДНЫЕ ПРОВЕРКИ </a:t>
            </a:r>
          </a:p>
          <a:p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 2018 ГОДА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5171" y="892627"/>
            <a:ext cx="8196943" cy="583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рассмотрении в Госдуме находится проект </a:t>
            </a:r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№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249505-7, </a:t>
            </a:r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который предлагает:</a:t>
            </a:r>
          </a:p>
          <a:p>
            <a:endParaRPr lang="ru-RU" sz="33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сокращение срока проведения камеральных проверок </a:t>
            </a:r>
            <a:r>
              <a:rPr lang="ru-RU" sz="25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 трех до одного </a:t>
            </a:r>
            <a:r>
              <a:rPr lang="ru-RU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месяца</a:t>
            </a:r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установить правило, по которому предметом повторной выездной налоговой проверки на основании </a:t>
            </a:r>
            <a:r>
              <a:rPr lang="ru-RU" sz="25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уточненки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 с уменьшением исчисленной суммы налога может быть только обоснованность уменьшения налога на основании измененных в </a:t>
            </a:r>
            <a:r>
              <a:rPr lang="ru-RU" sz="25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уточненке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сведений;</a:t>
            </a:r>
          </a:p>
          <a:p>
            <a:pPr marL="457200" indent="-457200">
              <a:buFontTx/>
              <a:buChar char="-"/>
            </a:pPr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 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итогам дополнительных мероприятий будет составляться отдельный акт, в котором проверяющие будут фиксировать суть самих мероприятий, а также свои </a:t>
            </a:r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выводы.</a:t>
            </a:r>
            <a:endParaRPr lang="ru-RU" sz="25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971" y="2210935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НОВАЯ ФОРМА</a:t>
            </a:r>
          </a:p>
          <a:p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ДЕКЛАРАЦИИ ПО КОСВЕННЫМ НАЛОГАМ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5171" y="892627"/>
            <a:ext cx="8196943" cy="583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Приказ с новой формой вступает в силу 20 </a:t>
            </a:r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декабря 2017 года. </a:t>
            </a:r>
          </a:p>
          <a:p>
            <a:endParaRPr lang="ru-RU" sz="29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ru-RU" sz="29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9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Учитывая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мнение ВАС РФ и налоговой службы по аналогичным ситуациям, полагаем, эту форму обязательно использовать лишь </a:t>
            </a:r>
            <a:r>
              <a:rPr lang="ru-RU" sz="29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начиная с отчета за декабрь.</a:t>
            </a:r>
            <a:endParaRPr lang="ru-RU" sz="25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971" y="2210935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ВОПРОСЫ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4286" y="1393371"/>
            <a:ext cx="8066313" cy="522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С 1 января 2018 года 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МРОТ 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в России 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составит 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9 489 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рублей</a:t>
            </a:r>
          </a:p>
          <a:p>
            <a:pPr algn="ctr">
              <a:lnSpc>
                <a:spcPct val="110000"/>
              </a:lnSpc>
            </a:pP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Зарплата 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работника, полностью отработавшего свою норму рабочего времени за месяц, не может быть меньше федерального минимального МРОТ (ст. 133 ТК РФ). </a:t>
            </a:r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противном случае работодателю грозит штраф (п.1 ст.5.27 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КоАП 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РФ)</a:t>
            </a:r>
          </a:p>
        </p:txBody>
      </p:sp>
    </p:spTree>
    <p:extLst>
      <p:ext uri="{BB962C8B-B14F-4D97-AF65-F5344CB8AC3E}">
        <p14:creationId xmlns:p14="http://schemas.microsoft.com/office/powerpoint/2010/main" val="41681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743" y="1522750"/>
            <a:ext cx="8316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Фиксированные </a:t>
            </a:r>
            <a:r>
              <a:rPr lang="ru-RU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взносы ИП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7829" y="2519498"/>
            <a:ext cx="81316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Взносы на пенсионное страхование: </a:t>
            </a: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9489 х 26% х 12 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мес. = </a:t>
            </a:r>
            <a:r>
              <a:rPr lang="ru-RU" sz="24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29 605 </a:t>
            </a:r>
            <a:r>
              <a:rPr lang="ru-RU" sz="24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руб. 68 коп</a:t>
            </a:r>
            <a:r>
              <a:rPr lang="ru-RU" sz="24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ru-RU" sz="2400" b="1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Взносы на медицинское страхование: </a:t>
            </a: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9489 х 5,1% х 12 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мес.= </a:t>
            </a:r>
            <a:r>
              <a:rPr lang="ru-RU" sz="24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5 807 </a:t>
            </a:r>
            <a:r>
              <a:rPr lang="ru-RU" sz="24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руб. 27 коп</a:t>
            </a:r>
            <a:r>
              <a:rPr lang="ru-RU" sz="24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ru-RU" sz="2400" b="1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 этом, максимальный взнос на пенсионное страхование составит: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9489 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х 8 х 26% х 12 = </a:t>
            </a:r>
            <a:r>
              <a:rPr lang="ru-RU" sz="24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236 845 руб. 44 коп.</a:t>
            </a:r>
          </a:p>
          <a:p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515" y="1436913"/>
            <a:ext cx="7772400" cy="132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Работодателей 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могут обязать </a:t>
            </a:r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раз в год повышать </a:t>
            </a:r>
            <a:r>
              <a:rPr lang="ru-RU" sz="2500" dirty="0">
                <a:solidFill>
                  <a:schemeClr val="bg1"/>
                </a:solidFill>
                <a:latin typeface="Bookman Old Style" panose="02050604050505020204" pitchFamily="18" charset="0"/>
              </a:rPr>
              <a:t>зарплату работникам в связи с ростом потребительских цен на товары и </a:t>
            </a:r>
            <a:r>
              <a:rPr lang="ru-RU" sz="2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услуги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5372" y="5079164"/>
            <a:ext cx="6357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Проект с поправками в статьи 134 - 134.1 Трудового кодекса рассмотрит Госдума (№ 1119655-6).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313" y="3130621"/>
            <a:ext cx="8284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От повышения зарплат освободят только тех, кто платит своим сотрудникам зарплату выше </a:t>
            </a: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10 </a:t>
            </a: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размеров региональных МРОТ.</a:t>
            </a:r>
          </a:p>
        </p:txBody>
      </p:sp>
    </p:spTree>
    <p:extLst>
      <p:ext uri="{BB962C8B-B14F-4D97-AF65-F5344CB8AC3E}">
        <p14:creationId xmlns:p14="http://schemas.microsoft.com/office/powerpoint/2010/main" val="6476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1371" y="2809649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НАЛОГ НА ИМУЩЕСТВО</a:t>
            </a:r>
          </a:p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ЮРИДИЧЕСКИХ ЛИЦ</a:t>
            </a:r>
          </a:p>
          <a:p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515" y="1436913"/>
            <a:ext cx="3897085" cy="62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ст. 381.1 НК РФ</a:t>
            </a:r>
            <a:endParaRPr lang="ru-RU" sz="32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541" y="2553677"/>
            <a:ext cx="8284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С 1 января 2018 года налоговые льготы, указанные в пункте 24 (в части имущества, расположенного в российской части (российском секторе) дна Каспийского моря) и </a:t>
            </a: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пункте 25 статьи 381 настоящего Кодекса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, применяются на территории субъекта Российской Федерации в случае принятия соответствующего закона субъекта Российской Федерации.</a:t>
            </a:r>
            <a:endParaRPr lang="ru-RU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515" y="1436913"/>
            <a:ext cx="3897085" cy="62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ст. </a:t>
            </a:r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378.2 </a:t>
            </a:r>
            <a:r>
              <a:rPr lang="ru-RU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НК РФ</a:t>
            </a:r>
            <a:endParaRPr lang="ru-RU" sz="32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770" y="2590800"/>
            <a:ext cx="82840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Определить 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перечень объектов, по которым налог на имущество будет рассчитываться исходя из кадастровой стоимости, направить его в налоговые органы по месту их нахождения и разместить информацию на официальном сайте субъекта РФ власти субъекта должны не позднее 1 числа очередного налогового </a:t>
            </a: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периода.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1884" y="1436913"/>
            <a:ext cx="8284029" cy="2013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В соответствии с законом Смоленской области </a:t>
            </a: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от </a:t>
            </a: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25.10.2017 N 113-з 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часть 3 статьи 2 </a:t>
            </a: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 </a:t>
            </a:r>
            <a:r>
              <a:rPr lang="ru-RU" sz="24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1 января 2019 года 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будет изложена в следующей редакции: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884" y="3995057"/>
            <a:ext cx="8284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3. Налоговая ставка в отношении объектов недвижимого имущества, налоговая база в отношении которых определяется как кадастровая стоимость, устанавливается в размере 2 процентов."</a:t>
            </a:r>
          </a:p>
        </p:txBody>
      </p:sp>
    </p:spTree>
    <p:extLst>
      <p:ext uri="{BB962C8B-B14F-4D97-AF65-F5344CB8AC3E}">
        <p14:creationId xmlns:p14="http://schemas.microsoft.com/office/powerpoint/2010/main" val="38857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777</Words>
  <Application>Microsoft Office PowerPoint</Application>
  <PresentationFormat>Экран (4:3)</PresentationFormat>
  <Paragraphs>99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ЧТО МЕНЯЕТСЯ  в законодательстве для бухгалтеров  в 2018 году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Сергей</cp:lastModifiedBy>
  <cp:revision>23</cp:revision>
  <dcterms:created xsi:type="dcterms:W3CDTF">2017-11-13T13:26:29Z</dcterms:created>
  <dcterms:modified xsi:type="dcterms:W3CDTF">2017-11-16T06:09:27Z</dcterms:modified>
</cp:coreProperties>
</file>