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274" r:id="rId2"/>
  </p:sldMasterIdLst>
  <p:notesMasterIdLst>
    <p:notesMasterId r:id="rId42"/>
  </p:notesMasterIdLst>
  <p:handoutMasterIdLst>
    <p:handoutMasterId r:id="rId43"/>
  </p:handoutMasterIdLst>
  <p:sldIdLst>
    <p:sldId id="353" r:id="rId3"/>
    <p:sldId id="336" r:id="rId4"/>
    <p:sldId id="356" r:id="rId5"/>
    <p:sldId id="358" r:id="rId6"/>
    <p:sldId id="359" r:id="rId7"/>
    <p:sldId id="360" r:id="rId8"/>
    <p:sldId id="361" r:id="rId9"/>
    <p:sldId id="362" r:id="rId10"/>
    <p:sldId id="363" r:id="rId11"/>
    <p:sldId id="364"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77" r:id="rId25"/>
    <p:sldId id="378" r:id="rId26"/>
    <p:sldId id="379" r:id="rId27"/>
    <p:sldId id="380" r:id="rId28"/>
    <p:sldId id="381" r:id="rId29"/>
    <p:sldId id="382" r:id="rId30"/>
    <p:sldId id="383" r:id="rId31"/>
    <p:sldId id="384" r:id="rId32"/>
    <p:sldId id="385" r:id="rId33"/>
    <p:sldId id="386" r:id="rId34"/>
    <p:sldId id="387" r:id="rId35"/>
    <p:sldId id="388" r:id="rId36"/>
    <p:sldId id="389" r:id="rId37"/>
    <p:sldId id="390" r:id="rId38"/>
    <p:sldId id="391" r:id="rId39"/>
    <p:sldId id="392" r:id="rId40"/>
    <p:sldId id="393" r:id="rId41"/>
  </p:sldIdLst>
  <p:sldSz cx="9906000" cy="6858000" type="A4"/>
  <p:notesSz cx="6858000" cy="9947275"/>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502" userDrawn="1">
          <p15:clr>
            <a:srgbClr val="A4A3A4"/>
          </p15:clr>
        </p15:guide>
        <p15:guide id="2" pos="3120" userDrawn="1">
          <p15:clr>
            <a:srgbClr val="A4A3A4"/>
          </p15:clr>
        </p15:guide>
        <p15:guide id="3" pos="149" userDrawn="1">
          <p15:clr>
            <a:srgbClr val="A4A3A4"/>
          </p15:clr>
        </p15:guide>
        <p15:guide id="4" pos="4526" userDrawn="1">
          <p15:clr>
            <a:srgbClr val="A4A3A4"/>
          </p15:clr>
        </p15:guide>
        <p15:guide id="5" orient="horz" pos="4088" userDrawn="1">
          <p15:clr>
            <a:srgbClr val="A4A3A4"/>
          </p15:clr>
        </p15:guide>
        <p15:guide id="6" pos="1714" userDrawn="1">
          <p15:clr>
            <a:srgbClr val="A4A3A4"/>
          </p15:clr>
        </p15:guide>
        <p15:guide id="7" pos="3868" userDrawn="1">
          <p15:clr>
            <a:srgbClr val="A4A3A4"/>
          </p15:clr>
        </p15:guide>
        <p15:guide id="8" pos="5297" userDrawn="1">
          <p15:clr>
            <a:srgbClr val="A4A3A4"/>
          </p15:clr>
        </p15:guide>
        <p15:guide id="9" pos="444" userDrawn="1">
          <p15:clr>
            <a:srgbClr val="A4A3A4"/>
          </p15:clr>
        </p15:guide>
        <p15:guide id="10" orient="horz" pos="822" userDrawn="1">
          <p15:clr>
            <a:srgbClr val="A4A3A4"/>
          </p15:clr>
        </p15:guide>
        <p15:guide id="11" pos="603" userDrawn="1">
          <p15:clr>
            <a:srgbClr val="A4A3A4"/>
          </p15:clr>
        </p15:guide>
        <p15:guide id="12" orient="horz" pos="21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9569"/>
    <a:srgbClr val="2F99A7"/>
    <a:srgbClr val="FD6559"/>
    <a:srgbClr val="FC4436"/>
    <a:srgbClr val="A1A5A8"/>
    <a:srgbClr val="CDD1D3"/>
    <a:srgbClr val="8BBCF4"/>
    <a:srgbClr val="859CC2"/>
    <a:srgbClr val="636F7D"/>
    <a:srgbClr val="646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280" autoAdjust="0"/>
  </p:normalViewPr>
  <p:slideViewPr>
    <p:cSldViewPr snapToGrid="0" showGuides="1">
      <p:cViewPr varScale="1">
        <p:scale>
          <a:sx n="70" d="100"/>
          <a:sy n="70" d="100"/>
        </p:scale>
        <p:origin x="1230" y="84"/>
      </p:cViewPr>
      <p:guideLst>
        <p:guide orient="horz" pos="1502"/>
        <p:guide pos="3120"/>
        <p:guide pos="149"/>
        <p:guide pos="4526"/>
        <p:guide orient="horz" pos="4088"/>
        <p:guide pos="1714"/>
        <p:guide pos="3868"/>
        <p:guide pos="5297"/>
        <p:guide pos="444"/>
        <p:guide orient="horz" pos="822"/>
        <p:guide pos="603"/>
        <p:guide orient="horz" pos="213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2547" cy="497921"/>
          </a:xfrm>
          <a:prstGeom prst="rect">
            <a:avLst/>
          </a:prstGeom>
        </p:spPr>
        <p:txBody>
          <a:bodyPr vert="horz" lIns="91879" tIns="45939" rIns="91879" bIns="45939" rtlCol="0"/>
          <a:lstStyle>
            <a:lvl1pPr algn="l">
              <a:defRPr sz="1200"/>
            </a:lvl1pPr>
          </a:lstStyle>
          <a:p>
            <a:endParaRPr lang="ru-RU"/>
          </a:p>
        </p:txBody>
      </p:sp>
      <p:sp>
        <p:nvSpPr>
          <p:cNvPr id="3" name="Дата 2"/>
          <p:cNvSpPr>
            <a:spLocks noGrp="1"/>
          </p:cNvSpPr>
          <p:nvPr>
            <p:ph type="dt" sz="quarter" idx="1"/>
          </p:nvPr>
        </p:nvSpPr>
        <p:spPr>
          <a:xfrm>
            <a:off x="3883852" y="0"/>
            <a:ext cx="2972547" cy="497921"/>
          </a:xfrm>
          <a:prstGeom prst="rect">
            <a:avLst/>
          </a:prstGeom>
        </p:spPr>
        <p:txBody>
          <a:bodyPr vert="horz" lIns="91879" tIns="45939" rIns="91879" bIns="45939" rtlCol="0"/>
          <a:lstStyle>
            <a:lvl1pPr algn="r">
              <a:defRPr sz="1200"/>
            </a:lvl1pPr>
          </a:lstStyle>
          <a:p>
            <a:fld id="{988479E1-6283-4319-A798-46991DBEC145}" type="datetimeFigureOut">
              <a:rPr lang="ru-RU" smtClean="0"/>
              <a:t>25.06.2019</a:t>
            </a:fld>
            <a:endParaRPr lang="ru-RU"/>
          </a:p>
        </p:txBody>
      </p:sp>
      <p:sp>
        <p:nvSpPr>
          <p:cNvPr id="4" name="Нижний колонтитул 3"/>
          <p:cNvSpPr>
            <a:spLocks noGrp="1"/>
          </p:cNvSpPr>
          <p:nvPr>
            <p:ph type="ftr" sz="quarter" idx="2"/>
          </p:nvPr>
        </p:nvSpPr>
        <p:spPr>
          <a:xfrm>
            <a:off x="0" y="9449354"/>
            <a:ext cx="2972547" cy="497921"/>
          </a:xfrm>
          <a:prstGeom prst="rect">
            <a:avLst/>
          </a:prstGeom>
        </p:spPr>
        <p:txBody>
          <a:bodyPr vert="horz" lIns="91879" tIns="45939" rIns="91879" bIns="45939" rtlCol="0" anchor="b"/>
          <a:lstStyle>
            <a:lvl1pPr algn="l">
              <a:defRPr sz="1200"/>
            </a:lvl1pPr>
          </a:lstStyle>
          <a:p>
            <a:endParaRPr lang="ru-RU"/>
          </a:p>
        </p:txBody>
      </p:sp>
      <p:sp>
        <p:nvSpPr>
          <p:cNvPr id="5" name="Номер слайда 4"/>
          <p:cNvSpPr>
            <a:spLocks noGrp="1"/>
          </p:cNvSpPr>
          <p:nvPr>
            <p:ph type="sldNum" sz="quarter" idx="3"/>
          </p:nvPr>
        </p:nvSpPr>
        <p:spPr>
          <a:xfrm>
            <a:off x="3883852" y="9449354"/>
            <a:ext cx="2972547" cy="497921"/>
          </a:xfrm>
          <a:prstGeom prst="rect">
            <a:avLst/>
          </a:prstGeom>
        </p:spPr>
        <p:txBody>
          <a:bodyPr vert="horz" lIns="91879" tIns="45939" rIns="91879" bIns="45939" rtlCol="0" anchor="b"/>
          <a:lstStyle>
            <a:lvl1pPr algn="r">
              <a:defRPr sz="1200"/>
            </a:lvl1pPr>
          </a:lstStyle>
          <a:p>
            <a:fld id="{DFD76531-9232-454E-80E7-DDE1D3E6D0BF}" type="slidenum">
              <a:rPr lang="ru-RU" smtClean="0"/>
              <a:t>‹#›</a:t>
            </a:fld>
            <a:endParaRPr lang="ru-RU"/>
          </a:p>
        </p:txBody>
      </p:sp>
    </p:spTree>
    <p:extLst>
      <p:ext uri="{BB962C8B-B14F-4D97-AF65-F5344CB8AC3E}">
        <p14:creationId xmlns:p14="http://schemas.microsoft.com/office/powerpoint/2010/main" val="796793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2547" cy="499432"/>
          </a:xfrm>
          <a:prstGeom prst="rect">
            <a:avLst/>
          </a:prstGeom>
        </p:spPr>
        <p:txBody>
          <a:bodyPr vert="horz" lIns="91858" tIns="45928" rIns="91858" bIns="45928"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3852" y="0"/>
            <a:ext cx="2972547" cy="499432"/>
          </a:xfrm>
          <a:prstGeom prst="rect">
            <a:avLst/>
          </a:prstGeom>
        </p:spPr>
        <p:txBody>
          <a:bodyPr vert="horz" lIns="91858" tIns="45928" rIns="91858" bIns="45928" rtlCol="0"/>
          <a:lstStyle>
            <a:lvl1pPr algn="r" fontAlgn="auto">
              <a:spcBef>
                <a:spcPts val="0"/>
              </a:spcBef>
              <a:spcAft>
                <a:spcPts val="0"/>
              </a:spcAft>
              <a:defRPr sz="1200">
                <a:latin typeface="+mn-lt"/>
                <a:cs typeface="+mn-cs"/>
              </a:defRPr>
            </a:lvl1pPr>
          </a:lstStyle>
          <a:p>
            <a:pPr>
              <a:defRPr/>
            </a:pPr>
            <a:fld id="{196D79BB-6296-46C5-98A2-239EFDCBC2F9}" type="datetimeFigureOut">
              <a:rPr lang="ru-RU"/>
              <a:pPr>
                <a:defRPr/>
              </a:pPr>
              <a:t>25.06.2019</a:t>
            </a:fld>
            <a:endParaRPr lang="ru-RU"/>
          </a:p>
        </p:txBody>
      </p:sp>
      <p:sp>
        <p:nvSpPr>
          <p:cNvPr id="4" name="Образ слайда 3"/>
          <p:cNvSpPr>
            <a:spLocks noGrp="1" noRot="1" noChangeAspect="1"/>
          </p:cNvSpPr>
          <p:nvPr>
            <p:ph type="sldImg" idx="2"/>
          </p:nvPr>
        </p:nvSpPr>
        <p:spPr>
          <a:xfrm>
            <a:off x="1006475" y="1244600"/>
            <a:ext cx="4845050" cy="3354388"/>
          </a:xfrm>
          <a:prstGeom prst="rect">
            <a:avLst/>
          </a:prstGeom>
          <a:noFill/>
          <a:ln w="12700">
            <a:solidFill>
              <a:prstClr val="black"/>
            </a:solidFill>
          </a:ln>
        </p:spPr>
        <p:txBody>
          <a:bodyPr vert="horz" lIns="91858" tIns="45928" rIns="91858" bIns="45928" rtlCol="0" anchor="ctr"/>
          <a:lstStyle/>
          <a:p>
            <a:pPr lvl="0"/>
            <a:endParaRPr lang="ru-RU" noProof="0"/>
          </a:p>
        </p:txBody>
      </p:sp>
      <p:sp>
        <p:nvSpPr>
          <p:cNvPr id="5" name="Заметки 4"/>
          <p:cNvSpPr>
            <a:spLocks noGrp="1"/>
          </p:cNvSpPr>
          <p:nvPr>
            <p:ph type="body" sz="quarter" idx="3"/>
          </p:nvPr>
        </p:nvSpPr>
        <p:spPr>
          <a:xfrm>
            <a:off x="685481" y="4787544"/>
            <a:ext cx="5487041" cy="3915924"/>
          </a:xfrm>
          <a:prstGeom prst="rect">
            <a:avLst/>
          </a:prstGeom>
        </p:spPr>
        <p:txBody>
          <a:bodyPr vert="horz" lIns="91858" tIns="45928" rIns="91858" bIns="45928"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447844"/>
            <a:ext cx="2972547" cy="499432"/>
          </a:xfrm>
          <a:prstGeom prst="rect">
            <a:avLst/>
          </a:prstGeom>
        </p:spPr>
        <p:txBody>
          <a:bodyPr vert="horz" lIns="91858" tIns="45928" rIns="91858" bIns="45928"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3852" y="9447844"/>
            <a:ext cx="2972547" cy="499432"/>
          </a:xfrm>
          <a:prstGeom prst="rect">
            <a:avLst/>
          </a:prstGeom>
        </p:spPr>
        <p:txBody>
          <a:bodyPr vert="horz" wrap="square" lIns="91858" tIns="45928" rIns="91858" bIns="45928" numCol="1" anchor="b" anchorCtr="0" compatLnSpc="1">
            <a:prstTxWarp prst="textNoShape">
              <a:avLst/>
            </a:prstTxWarp>
          </a:bodyPr>
          <a:lstStyle>
            <a:lvl1pPr algn="r">
              <a:defRPr sz="1200">
                <a:latin typeface="Calibri" panose="020F0502020204030204" pitchFamily="34" charset="0"/>
              </a:defRPr>
            </a:lvl1pPr>
          </a:lstStyle>
          <a:p>
            <a:fld id="{F3E8AD36-29EF-4BFC-8D07-4CA8A5E83899}" type="slidenum">
              <a:rPr lang="ru-RU"/>
              <a:pPr/>
              <a:t>‹#›</a:t>
            </a:fld>
            <a:endParaRPr lang="ru-RU"/>
          </a:p>
        </p:txBody>
      </p:sp>
    </p:spTree>
    <p:extLst>
      <p:ext uri="{BB962C8B-B14F-4D97-AF65-F5344CB8AC3E}">
        <p14:creationId xmlns:p14="http://schemas.microsoft.com/office/powerpoint/2010/main" val="30104075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2</a:t>
            </a:fld>
            <a:endParaRPr lang="ru-RU"/>
          </a:p>
        </p:txBody>
      </p:sp>
    </p:spTree>
    <p:extLst>
      <p:ext uri="{BB962C8B-B14F-4D97-AF65-F5344CB8AC3E}">
        <p14:creationId xmlns:p14="http://schemas.microsoft.com/office/powerpoint/2010/main" val="1890834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11</a:t>
            </a:fld>
            <a:endParaRPr lang="ru-RU"/>
          </a:p>
        </p:txBody>
      </p:sp>
    </p:spTree>
    <p:extLst>
      <p:ext uri="{BB962C8B-B14F-4D97-AF65-F5344CB8AC3E}">
        <p14:creationId xmlns:p14="http://schemas.microsoft.com/office/powerpoint/2010/main" val="982392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12</a:t>
            </a:fld>
            <a:endParaRPr lang="ru-RU"/>
          </a:p>
        </p:txBody>
      </p:sp>
    </p:spTree>
    <p:extLst>
      <p:ext uri="{BB962C8B-B14F-4D97-AF65-F5344CB8AC3E}">
        <p14:creationId xmlns:p14="http://schemas.microsoft.com/office/powerpoint/2010/main" val="2112583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13</a:t>
            </a:fld>
            <a:endParaRPr lang="ru-RU"/>
          </a:p>
        </p:txBody>
      </p:sp>
    </p:spTree>
    <p:extLst>
      <p:ext uri="{BB962C8B-B14F-4D97-AF65-F5344CB8AC3E}">
        <p14:creationId xmlns:p14="http://schemas.microsoft.com/office/powerpoint/2010/main" val="2970127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14</a:t>
            </a:fld>
            <a:endParaRPr lang="ru-RU"/>
          </a:p>
        </p:txBody>
      </p:sp>
    </p:spTree>
    <p:extLst>
      <p:ext uri="{BB962C8B-B14F-4D97-AF65-F5344CB8AC3E}">
        <p14:creationId xmlns:p14="http://schemas.microsoft.com/office/powerpoint/2010/main" val="3338897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15</a:t>
            </a:fld>
            <a:endParaRPr lang="ru-RU"/>
          </a:p>
        </p:txBody>
      </p:sp>
    </p:spTree>
    <p:extLst>
      <p:ext uri="{BB962C8B-B14F-4D97-AF65-F5344CB8AC3E}">
        <p14:creationId xmlns:p14="http://schemas.microsoft.com/office/powerpoint/2010/main" val="3718108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16</a:t>
            </a:fld>
            <a:endParaRPr lang="ru-RU"/>
          </a:p>
        </p:txBody>
      </p:sp>
    </p:spTree>
    <p:extLst>
      <p:ext uri="{BB962C8B-B14F-4D97-AF65-F5344CB8AC3E}">
        <p14:creationId xmlns:p14="http://schemas.microsoft.com/office/powerpoint/2010/main" val="2792200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17</a:t>
            </a:fld>
            <a:endParaRPr lang="ru-RU"/>
          </a:p>
        </p:txBody>
      </p:sp>
    </p:spTree>
    <p:extLst>
      <p:ext uri="{BB962C8B-B14F-4D97-AF65-F5344CB8AC3E}">
        <p14:creationId xmlns:p14="http://schemas.microsoft.com/office/powerpoint/2010/main" val="3069323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18</a:t>
            </a:fld>
            <a:endParaRPr lang="ru-RU"/>
          </a:p>
        </p:txBody>
      </p:sp>
    </p:spTree>
    <p:extLst>
      <p:ext uri="{BB962C8B-B14F-4D97-AF65-F5344CB8AC3E}">
        <p14:creationId xmlns:p14="http://schemas.microsoft.com/office/powerpoint/2010/main" val="1210530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19</a:t>
            </a:fld>
            <a:endParaRPr lang="ru-RU"/>
          </a:p>
        </p:txBody>
      </p:sp>
    </p:spTree>
    <p:extLst>
      <p:ext uri="{BB962C8B-B14F-4D97-AF65-F5344CB8AC3E}">
        <p14:creationId xmlns:p14="http://schemas.microsoft.com/office/powerpoint/2010/main" val="1046572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20</a:t>
            </a:fld>
            <a:endParaRPr lang="ru-RU"/>
          </a:p>
        </p:txBody>
      </p:sp>
    </p:spTree>
    <p:extLst>
      <p:ext uri="{BB962C8B-B14F-4D97-AF65-F5344CB8AC3E}">
        <p14:creationId xmlns:p14="http://schemas.microsoft.com/office/powerpoint/2010/main" val="401225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3</a:t>
            </a:fld>
            <a:endParaRPr lang="ru-RU"/>
          </a:p>
        </p:txBody>
      </p:sp>
    </p:spTree>
    <p:extLst>
      <p:ext uri="{BB962C8B-B14F-4D97-AF65-F5344CB8AC3E}">
        <p14:creationId xmlns:p14="http://schemas.microsoft.com/office/powerpoint/2010/main" val="3596548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21</a:t>
            </a:fld>
            <a:endParaRPr lang="ru-RU"/>
          </a:p>
        </p:txBody>
      </p:sp>
    </p:spTree>
    <p:extLst>
      <p:ext uri="{BB962C8B-B14F-4D97-AF65-F5344CB8AC3E}">
        <p14:creationId xmlns:p14="http://schemas.microsoft.com/office/powerpoint/2010/main" val="4269622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22</a:t>
            </a:fld>
            <a:endParaRPr lang="ru-RU"/>
          </a:p>
        </p:txBody>
      </p:sp>
    </p:spTree>
    <p:extLst>
      <p:ext uri="{BB962C8B-B14F-4D97-AF65-F5344CB8AC3E}">
        <p14:creationId xmlns:p14="http://schemas.microsoft.com/office/powerpoint/2010/main" val="3848641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23</a:t>
            </a:fld>
            <a:endParaRPr lang="ru-RU"/>
          </a:p>
        </p:txBody>
      </p:sp>
    </p:spTree>
    <p:extLst>
      <p:ext uri="{BB962C8B-B14F-4D97-AF65-F5344CB8AC3E}">
        <p14:creationId xmlns:p14="http://schemas.microsoft.com/office/powerpoint/2010/main" val="3233134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24</a:t>
            </a:fld>
            <a:endParaRPr lang="ru-RU"/>
          </a:p>
        </p:txBody>
      </p:sp>
    </p:spTree>
    <p:extLst>
      <p:ext uri="{BB962C8B-B14F-4D97-AF65-F5344CB8AC3E}">
        <p14:creationId xmlns:p14="http://schemas.microsoft.com/office/powerpoint/2010/main" val="299724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25</a:t>
            </a:fld>
            <a:endParaRPr lang="ru-RU"/>
          </a:p>
        </p:txBody>
      </p:sp>
    </p:spTree>
    <p:extLst>
      <p:ext uri="{BB962C8B-B14F-4D97-AF65-F5344CB8AC3E}">
        <p14:creationId xmlns:p14="http://schemas.microsoft.com/office/powerpoint/2010/main" val="1342361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26</a:t>
            </a:fld>
            <a:endParaRPr lang="ru-RU"/>
          </a:p>
        </p:txBody>
      </p:sp>
    </p:spTree>
    <p:extLst>
      <p:ext uri="{BB962C8B-B14F-4D97-AF65-F5344CB8AC3E}">
        <p14:creationId xmlns:p14="http://schemas.microsoft.com/office/powerpoint/2010/main" val="2644670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27</a:t>
            </a:fld>
            <a:endParaRPr lang="ru-RU"/>
          </a:p>
        </p:txBody>
      </p:sp>
    </p:spTree>
    <p:extLst>
      <p:ext uri="{BB962C8B-B14F-4D97-AF65-F5344CB8AC3E}">
        <p14:creationId xmlns:p14="http://schemas.microsoft.com/office/powerpoint/2010/main" val="162738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28</a:t>
            </a:fld>
            <a:endParaRPr lang="ru-RU"/>
          </a:p>
        </p:txBody>
      </p:sp>
    </p:spTree>
    <p:extLst>
      <p:ext uri="{BB962C8B-B14F-4D97-AF65-F5344CB8AC3E}">
        <p14:creationId xmlns:p14="http://schemas.microsoft.com/office/powerpoint/2010/main" val="2379977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29</a:t>
            </a:fld>
            <a:endParaRPr lang="ru-RU"/>
          </a:p>
        </p:txBody>
      </p:sp>
    </p:spTree>
    <p:extLst>
      <p:ext uri="{BB962C8B-B14F-4D97-AF65-F5344CB8AC3E}">
        <p14:creationId xmlns:p14="http://schemas.microsoft.com/office/powerpoint/2010/main" val="914258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30</a:t>
            </a:fld>
            <a:endParaRPr lang="ru-RU"/>
          </a:p>
        </p:txBody>
      </p:sp>
    </p:spTree>
    <p:extLst>
      <p:ext uri="{BB962C8B-B14F-4D97-AF65-F5344CB8AC3E}">
        <p14:creationId xmlns:p14="http://schemas.microsoft.com/office/powerpoint/2010/main" val="957169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4</a:t>
            </a:fld>
            <a:endParaRPr lang="ru-RU"/>
          </a:p>
        </p:txBody>
      </p:sp>
    </p:spTree>
    <p:extLst>
      <p:ext uri="{BB962C8B-B14F-4D97-AF65-F5344CB8AC3E}">
        <p14:creationId xmlns:p14="http://schemas.microsoft.com/office/powerpoint/2010/main" val="1070725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31</a:t>
            </a:fld>
            <a:endParaRPr lang="ru-RU"/>
          </a:p>
        </p:txBody>
      </p:sp>
    </p:spTree>
    <p:extLst>
      <p:ext uri="{BB962C8B-B14F-4D97-AF65-F5344CB8AC3E}">
        <p14:creationId xmlns:p14="http://schemas.microsoft.com/office/powerpoint/2010/main" val="3459905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32</a:t>
            </a:fld>
            <a:endParaRPr lang="ru-RU"/>
          </a:p>
        </p:txBody>
      </p:sp>
    </p:spTree>
    <p:extLst>
      <p:ext uri="{BB962C8B-B14F-4D97-AF65-F5344CB8AC3E}">
        <p14:creationId xmlns:p14="http://schemas.microsoft.com/office/powerpoint/2010/main" val="1825923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33</a:t>
            </a:fld>
            <a:endParaRPr lang="ru-RU"/>
          </a:p>
        </p:txBody>
      </p:sp>
    </p:spTree>
    <p:extLst>
      <p:ext uri="{BB962C8B-B14F-4D97-AF65-F5344CB8AC3E}">
        <p14:creationId xmlns:p14="http://schemas.microsoft.com/office/powerpoint/2010/main" val="2379942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34</a:t>
            </a:fld>
            <a:endParaRPr lang="ru-RU"/>
          </a:p>
        </p:txBody>
      </p:sp>
    </p:spTree>
    <p:extLst>
      <p:ext uri="{BB962C8B-B14F-4D97-AF65-F5344CB8AC3E}">
        <p14:creationId xmlns:p14="http://schemas.microsoft.com/office/powerpoint/2010/main" val="10834563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35</a:t>
            </a:fld>
            <a:endParaRPr lang="ru-RU"/>
          </a:p>
        </p:txBody>
      </p:sp>
    </p:spTree>
    <p:extLst>
      <p:ext uri="{BB962C8B-B14F-4D97-AF65-F5344CB8AC3E}">
        <p14:creationId xmlns:p14="http://schemas.microsoft.com/office/powerpoint/2010/main" val="250435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36</a:t>
            </a:fld>
            <a:endParaRPr lang="ru-RU"/>
          </a:p>
        </p:txBody>
      </p:sp>
    </p:spTree>
    <p:extLst>
      <p:ext uri="{BB962C8B-B14F-4D97-AF65-F5344CB8AC3E}">
        <p14:creationId xmlns:p14="http://schemas.microsoft.com/office/powerpoint/2010/main" val="2892952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37</a:t>
            </a:fld>
            <a:endParaRPr lang="ru-RU"/>
          </a:p>
        </p:txBody>
      </p:sp>
    </p:spTree>
    <p:extLst>
      <p:ext uri="{BB962C8B-B14F-4D97-AF65-F5344CB8AC3E}">
        <p14:creationId xmlns:p14="http://schemas.microsoft.com/office/powerpoint/2010/main" val="19563084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38</a:t>
            </a:fld>
            <a:endParaRPr lang="ru-RU"/>
          </a:p>
        </p:txBody>
      </p:sp>
    </p:spTree>
    <p:extLst>
      <p:ext uri="{BB962C8B-B14F-4D97-AF65-F5344CB8AC3E}">
        <p14:creationId xmlns:p14="http://schemas.microsoft.com/office/powerpoint/2010/main" val="3998888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39</a:t>
            </a:fld>
            <a:endParaRPr lang="ru-RU"/>
          </a:p>
        </p:txBody>
      </p:sp>
    </p:spTree>
    <p:extLst>
      <p:ext uri="{BB962C8B-B14F-4D97-AF65-F5344CB8AC3E}">
        <p14:creationId xmlns:p14="http://schemas.microsoft.com/office/powerpoint/2010/main" val="3668381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5</a:t>
            </a:fld>
            <a:endParaRPr lang="ru-RU"/>
          </a:p>
        </p:txBody>
      </p:sp>
    </p:spTree>
    <p:extLst>
      <p:ext uri="{BB962C8B-B14F-4D97-AF65-F5344CB8AC3E}">
        <p14:creationId xmlns:p14="http://schemas.microsoft.com/office/powerpoint/2010/main" val="1659643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6</a:t>
            </a:fld>
            <a:endParaRPr lang="ru-RU"/>
          </a:p>
        </p:txBody>
      </p:sp>
    </p:spTree>
    <p:extLst>
      <p:ext uri="{BB962C8B-B14F-4D97-AF65-F5344CB8AC3E}">
        <p14:creationId xmlns:p14="http://schemas.microsoft.com/office/powerpoint/2010/main" val="3279306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7</a:t>
            </a:fld>
            <a:endParaRPr lang="ru-RU"/>
          </a:p>
        </p:txBody>
      </p:sp>
    </p:spTree>
    <p:extLst>
      <p:ext uri="{BB962C8B-B14F-4D97-AF65-F5344CB8AC3E}">
        <p14:creationId xmlns:p14="http://schemas.microsoft.com/office/powerpoint/2010/main" val="1072676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8</a:t>
            </a:fld>
            <a:endParaRPr lang="ru-RU"/>
          </a:p>
        </p:txBody>
      </p:sp>
    </p:spTree>
    <p:extLst>
      <p:ext uri="{BB962C8B-B14F-4D97-AF65-F5344CB8AC3E}">
        <p14:creationId xmlns:p14="http://schemas.microsoft.com/office/powerpoint/2010/main" val="3323871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9</a:t>
            </a:fld>
            <a:endParaRPr lang="ru-RU"/>
          </a:p>
        </p:txBody>
      </p:sp>
    </p:spTree>
    <p:extLst>
      <p:ext uri="{BB962C8B-B14F-4D97-AF65-F5344CB8AC3E}">
        <p14:creationId xmlns:p14="http://schemas.microsoft.com/office/powerpoint/2010/main" val="888247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3E8AD36-29EF-4BFC-8D07-4CA8A5E83899}" type="slidenum">
              <a:rPr lang="ru-RU" smtClean="0"/>
              <a:pPr/>
              <a:t>10</a:t>
            </a:fld>
            <a:endParaRPr lang="ru-RU"/>
          </a:p>
        </p:txBody>
      </p:sp>
    </p:spTree>
    <p:extLst>
      <p:ext uri="{BB962C8B-B14F-4D97-AF65-F5344CB8AC3E}">
        <p14:creationId xmlns:p14="http://schemas.microsoft.com/office/powerpoint/2010/main" val="1017870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3" name="Прямоугольник 2"/>
          <p:cNvSpPr/>
          <p:nvPr userDrawn="1"/>
        </p:nvSpPr>
        <p:spPr>
          <a:xfrm>
            <a:off x="0" y="0"/>
            <a:ext cx="9906000" cy="6865434"/>
          </a:xfrm>
          <a:prstGeom prst="rect">
            <a:avLst/>
          </a:prstGeom>
          <a:gradFill flip="none" rotWithShape="1">
            <a:gsLst>
              <a:gs pos="81000">
                <a:srgbClr val="9ED4F8"/>
              </a:gs>
              <a:gs pos="59000">
                <a:srgbClr val="FFFFFF"/>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4" name="Рисунок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3403" y="682625"/>
            <a:ext cx="1414463"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8"/>
          <p:cNvPicPr>
            <a:picLocks noChangeAspect="1"/>
          </p:cNvPicPr>
          <p:nvPr userDrawn="1"/>
        </p:nvPicPr>
        <p:blipFill>
          <a:blip r:embed="rId2">
            <a:extLst>
              <a:ext uri="{28A0092B-C50C-407E-A947-70E740481C1C}">
                <a14:useLocalDpi xmlns:a14="http://schemas.microsoft.com/office/drawing/2010/main" val="0"/>
              </a:ext>
            </a:extLst>
          </a:blip>
          <a:srcRect t="26376" b="30759"/>
          <a:stretch>
            <a:fillRect/>
          </a:stretch>
        </p:blipFill>
        <p:spPr bwMode="auto">
          <a:xfrm>
            <a:off x="0" y="4746631"/>
            <a:ext cx="99060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2991" y="4432300"/>
            <a:ext cx="5032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a:spLocks noChangeArrowheads="1"/>
          </p:cNvSpPr>
          <p:nvPr userDrawn="1"/>
        </p:nvSpPr>
        <p:spPr bwMode="auto">
          <a:xfrm>
            <a:off x="4030436" y="6488119"/>
            <a:ext cx="21483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ru-RU" altLang="ru-RU" sz="1200">
                <a:solidFill>
                  <a:schemeClr val="bg1"/>
                </a:solidFill>
                <a:latin typeface="Arial Narrow" pitchFamily="34" charset="0"/>
              </a:rPr>
              <a:t>г. Смоленск Смоленской области</a:t>
            </a:r>
            <a:endParaRPr lang="ru-RU" altLang="ru-RU" sz="1200">
              <a:solidFill>
                <a:schemeClr val="bg1"/>
              </a:solidFill>
              <a:latin typeface="Times New Roman" pitchFamily="18" charset="0"/>
            </a:endParaRPr>
          </a:p>
        </p:txBody>
      </p:sp>
      <p:sp>
        <p:nvSpPr>
          <p:cNvPr id="2" name="Title 1"/>
          <p:cNvSpPr>
            <a:spLocks noGrp="1"/>
          </p:cNvSpPr>
          <p:nvPr>
            <p:ph type="ctrTitle"/>
          </p:nvPr>
        </p:nvSpPr>
        <p:spPr>
          <a:xfrm>
            <a:off x="742950" y="2733900"/>
            <a:ext cx="8420100" cy="1212087"/>
          </a:xfrm>
        </p:spPr>
        <p:txBody>
          <a:bodyPr>
            <a:normAutofit/>
          </a:bodyPr>
          <a:lstStyle>
            <a:lvl1pPr algn="ctr">
              <a:defRPr lang="en-US" sz="2400" kern="1200" dirty="0">
                <a:ln w="0"/>
                <a:gradFill>
                  <a:gsLst>
                    <a:gs pos="72000">
                      <a:srgbClr val="FA4801"/>
                    </a:gs>
                    <a:gs pos="50000">
                      <a:srgbClr val="FF7A03"/>
                    </a:gs>
                    <a:gs pos="0">
                      <a:srgbClr val="FFC000"/>
                    </a:gs>
                  </a:gsLst>
                  <a:lin ang="5400000"/>
                </a:gradFill>
                <a:effectLst>
                  <a:reflection blurRad="6350" stA="53000" endA="300" endPos="35500" dir="5400000" sy="-90000" algn="bl" rotWithShape="0"/>
                </a:effectLst>
                <a:latin typeface="Arial Black" panose="020B0A04020102020204" pitchFamily="34" charset="0"/>
                <a:ea typeface="+mj-ea"/>
                <a:cs typeface="+mj-cs"/>
              </a:defRPr>
            </a:lvl1pPr>
          </a:lstStyle>
          <a:p>
            <a:r>
              <a:rPr lang="ru-RU"/>
              <a:t>Образец заголовка</a:t>
            </a:r>
            <a:endParaRPr lang="en-US" dirty="0"/>
          </a:p>
        </p:txBody>
      </p:sp>
      <p:sp>
        <p:nvSpPr>
          <p:cNvPr id="8" name="Date Placeholder 3"/>
          <p:cNvSpPr>
            <a:spLocks noGrp="1"/>
          </p:cNvSpPr>
          <p:nvPr>
            <p:ph type="dt" sz="half" idx="10"/>
          </p:nvPr>
        </p:nvSpPr>
        <p:spPr>
          <a:xfrm>
            <a:off x="3990975" y="6723069"/>
            <a:ext cx="2228850" cy="84137"/>
          </a:xfrm>
        </p:spPr>
        <p:txBody>
          <a:bodyPr/>
          <a:lstStyle>
            <a:lvl1pPr algn="ctr">
              <a:defRPr sz="700">
                <a:solidFill>
                  <a:schemeClr val="bg1"/>
                </a:solidFill>
                <a:latin typeface="+mj-lt"/>
              </a:defRPr>
            </a:lvl1pPr>
          </a:lstStyle>
          <a:p>
            <a:pPr>
              <a:defRPr/>
            </a:pPr>
            <a:fld id="{C2878F60-8FBA-4285-B685-9E215C48B15D}" type="datetime1">
              <a:rPr lang="ru-RU"/>
              <a:pPr>
                <a:defRPr/>
              </a:pPr>
              <a:t>25.06.2019</a:t>
            </a:fld>
            <a:endParaRPr lang="ru-RU"/>
          </a:p>
        </p:txBody>
      </p:sp>
      <p:sp>
        <p:nvSpPr>
          <p:cNvPr id="9" name="Footer Placeholder 4"/>
          <p:cNvSpPr>
            <a:spLocks noGrp="1"/>
          </p:cNvSpPr>
          <p:nvPr>
            <p:ph type="ftr" sz="quarter" idx="11"/>
          </p:nvPr>
        </p:nvSpPr>
        <p:spPr>
          <a:xfrm>
            <a:off x="1433516" y="38100"/>
            <a:ext cx="7038975" cy="153988"/>
          </a:xfrm>
        </p:spPr>
        <p:txBody>
          <a:bodyPr/>
          <a:lstStyle>
            <a:lvl1pPr>
              <a:defRPr sz="700" b="0" spc="300">
                <a:solidFill>
                  <a:srgbClr val="6FA4E3"/>
                </a:solidFill>
                <a:latin typeface="+mj-lt"/>
              </a:defRPr>
            </a:lvl1pPr>
          </a:lstStyle>
          <a:p>
            <a:pPr>
              <a:defRPr/>
            </a:pPr>
            <a:endParaRPr lang="ru-RU"/>
          </a:p>
        </p:txBody>
      </p:sp>
    </p:spTree>
    <p:extLst>
      <p:ext uri="{BB962C8B-B14F-4D97-AF65-F5344CB8AC3E}">
        <p14:creationId xmlns:p14="http://schemas.microsoft.com/office/powerpoint/2010/main" val="3641080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2385C1A8-AE00-40B2-BB70-AD3FBF982E49}" type="datetime1">
              <a:rPr lang="ru-RU"/>
              <a:pPr>
                <a:defRPr/>
              </a:pPr>
              <a:t>25.06.2019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C26218DF-6679-48DB-AD22-194CBFB2B783}" type="slidenum">
              <a:rPr lang="ru-RU"/>
              <a:pPr/>
              <a:t>‹#›</a:t>
            </a:fld>
            <a:endParaRPr lang="ru-RU"/>
          </a:p>
        </p:txBody>
      </p:sp>
    </p:spTree>
    <p:extLst>
      <p:ext uri="{BB962C8B-B14F-4D97-AF65-F5344CB8AC3E}">
        <p14:creationId xmlns:p14="http://schemas.microsoft.com/office/powerpoint/2010/main" val="1023196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90" y="365125"/>
            <a:ext cx="2135981"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1046" y="365125"/>
            <a:ext cx="628411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DCD8C8D3-6F20-48AF-BD93-D13A206AF2CB}" type="datetime1">
              <a:rPr lang="ru-RU"/>
              <a:pPr>
                <a:defRPr/>
              </a:pPr>
              <a:t>25.06.2019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F7044CEF-63D0-4694-B684-6BA8029DBBFD}" type="slidenum">
              <a:rPr lang="ru-RU"/>
              <a:pPr/>
              <a:t>‹#›</a:t>
            </a:fld>
            <a:endParaRPr lang="ru-RU"/>
          </a:p>
        </p:txBody>
      </p:sp>
    </p:spTree>
    <p:extLst>
      <p:ext uri="{BB962C8B-B14F-4D97-AF65-F5344CB8AC3E}">
        <p14:creationId xmlns:p14="http://schemas.microsoft.com/office/powerpoint/2010/main" val="2113823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3" name="Прямоугольник 2"/>
          <p:cNvSpPr/>
          <p:nvPr userDrawn="1"/>
        </p:nvSpPr>
        <p:spPr>
          <a:xfrm>
            <a:off x="0" y="0"/>
            <a:ext cx="9906000" cy="6865434"/>
          </a:xfrm>
          <a:prstGeom prst="rect">
            <a:avLst/>
          </a:prstGeom>
          <a:gradFill flip="none" rotWithShape="1">
            <a:gsLst>
              <a:gs pos="81000">
                <a:srgbClr val="9ED4F8"/>
              </a:gs>
              <a:gs pos="59000">
                <a:srgbClr val="FFFFFF"/>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4" name="Рисунок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3403" y="682625"/>
            <a:ext cx="1414463"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8"/>
          <p:cNvPicPr>
            <a:picLocks noChangeAspect="1"/>
          </p:cNvPicPr>
          <p:nvPr userDrawn="1"/>
        </p:nvPicPr>
        <p:blipFill>
          <a:blip r:embed="rId2">
            <a:extLst>
              <a:ext uri="{28A0092B-C50C-407E-A947-70E740481C1C}">
                <a14:useLocalDpi xmlns:a14="http://schemas.microsoft.com/office/drawing/2010/main" val="0"/>
              </a:ext>
            </a:extLst>
          </a:blip>
          <a:srcRect t="26376" b="30759"/>
          <a:stretch>
            <a:fillRect/>
          </a:stretch>
        </p:blipFill>
        <p:spPr bwMode="auto">
          <a:xfrm>
            <a:off x="0" y="4746631"/>
            <a:ext cx="99060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2991" y="4432300"/>
            <a:ext cx="5032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a:spLocks noChangeArrowheads="1"/>
          </p:cNvSpPr>
          <p:nvPr userDrawn="1"/>
        </p:nvSpPr>
        <p:spPr bwMode="auto">
          <a:xfrm>
            <a:off x="4030436" y="6488119"/>
            <a:ext cx="21483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ru-RU" altLang="ru-RU" sz="1200">
                <a:solidFill>
                  <a:prstClr val="white"/>
                </a:solidFill>
                <a:latin typeface="Arial Narrow" pitchFamily="34" charset="0"/>
              </a:rPr>
              <a:t>г. Смоленск Смоленской области</a:t>
            </a:r>
            <a:endParaRPr lang="ru-RU" altLang="ru-RU" sz="1200">
              <a:solidFill>
                <a:prstClr val="white"/>
              </a:solidFill>
              <a:latin typeface="Times New Roman" pitchFamily="18" charset="0"/>
            </a:endParaRPr>
          </a:p>
        </p:txBody>
      </p:sp>
      <p:sp>
        <p:nvSpPr>
          <p:cNvPr id="2" name="Title 1"/>
          <p:cNvSpPr>
            <a:spLocks noGrp="1"/>
          </p:cNvSpPr>
          <p:nvPr>
            <p:ph type="ctrTitle"/>
          </p:nvPr>
        </p:nvSpPr>
        <p:spPr>
          <a:xfrm>
            <a:off x="742950" y="2733900"/>
            <a:ext cx="8420100" cy="1212087"/>
          </a:xfrm>
        </p:spPr>
        <p:txBody>
          <a:bodyPr>
            <a:normAutofit/>
          </a:bodyPr>
          <a:lstStyle>
            <a:lvl1pPr algn="ctr">
              <a:defRPr lang="en-US" sz="2400" kern="1200" dirty="0">
                <a:ln w="0"/>
                <a:gradFill>
                  <a:gsLst>
                    <a:gs pos="72000">
                      <a:srgbClr val="FA4801"/>
                    </a:gs>
                    <a:gs pos="50000">
                      <a:srgbClr val="FF7A03"/>
                    </a:gs>
                    <a:gs pos="0">
                      <a:srgbClr val="FFC000"/>
                    </a:gs>
                  </a:gsLst>
                  <a:lin ang="5400000"/>
                </a:gradFill>
                <a:effectLst>
                  <a:reflection blurRad="6350" stA="53000" endA="300" endPos="35500" dir="5400000" sy="-90000" algn="bl" rotWithShape="0"/>
                </a:effectLst>
                <a:latin typeface="Arial Black" panose="020B0A04020102020204" pitchFamily="34" charset="0"/>
                <a:ea typeface="+mj-ea"/>
                <a:cs typeface="+mj-cs"/>
              </a:defRPr>
            </a:lvl1pPr>
          </a:lstStyle>
          <a:p>
            <a:r>
              <a:rPr lang="ru-RU"/>
              <a:t>Образец заголовка</a:t>
            </a:r>
            <a:endParaRPr lang="en-US" dirty="0"/>
          </a:p>
        </p:txBody>
      </p:sp>
      <p:sp>
        <p:nvSpPr>
          <p:cNvPr id="8" name="Date Placeholder 3"/>
          <p:cNvSpPr>
            <a:spLocks noGrp="1"/>
          </p:cNvSpPr>
          <p:nvPr>
            <p:ph type="dt" sz="half" idx="10"/>
          </p:nvPr>
        </p:nvSpPr>
        <p:spPr>
          <a:xfrm>
            <a:off x="3990975" y="6723069"/>
            <a:ext cx="2228850" cy="84137"/>
          </a:xfrm>
        </p:spPr>
        <p:txBody>
          <a:bodyPr/>
          <a:lstStyle>
            <a:lvl1pPr algn="ctr">
              <a:defRPr sz="700">
                <a:solidFill>
                  <a:schemeClr val="bg1"/>
                </a:solidFill>
                <a:latin typeface="+mj-lt"/>
              </a:defRPr>
            </a:lvl1pPr>
          </a:lstStyle>
          <a:p>
            <a:pPr>
              <a:defRPr/>
            </a:pPr>
            <a:fld id="{C2878F60-8FBA-4285-B685-9E215C48B15D}" type="datetime1">
              <a:rPr lang="ru-RU">
                <a:solidFill>
                  <a:prstClr val="white"/>
                </a:solidFill>
              </a:rPr>
              <a:pPr>
                <a:defRPr/>
              </a:pPr>
              <a:t>25.06.2019</a:t>
            </a:fld>
            <a:endParaRPr lang="ru-RU">
              <a:solidFill>
                <a:prstClr val="white"/>
              </a:solidFill>
            </a:endParaRPr>
          </a:p>
        </p:txBody>
      </p:sp>
      <p:sp>
        <p:nvSpPr>
          <p:cNvPr id="9" name="Footer Placeholder 4"/>
          <p:cNvSpPr>
            <a:spLocks noGrp="1"/>
          </p:cNvSpPr>
          <p:nvPr>
            <p:ph type="ftr" sz="quarter" idx="11"/>
          </p:nvPr>
        </p:nvSpPr>
        <p:spPr>
          <a:xfrm>
            <a:off x="1433516" y="38100"/>
            <a:ext cx="7038975" cy="153988"/>
          </a:xfrm>
        </p:spPr>
        <p:txBody>
          <a:bodyPr/>
          <a:lstStyle>
            <a:lvl1pPr>
              <a:defRPr sz="700" b="0" spc="300">
                <a:solidFill>
                  <a:srgbClr val="6FA4E3"/>
                </a:solidFill>
                <a:latin typeface="+mj-lt"/>
              </a:defRPr>
            </a:lvl1pPr>
          </a:lstStyle>
          <a:p>
            <a:pPr>
              <a:defRPr/>
            </a:pPr>
            <a:endParaRPr lang="ru-RU"/>
          </a:p>
        </p:txBody>
      </p:sp>
    </p:spTree>
    <p:extLst>
      <p:ext uri="{BB962C8B-B14F-4D97-AF65-F5344CB8AC3E}">
        <p14:creationId xmlns:p14="http://schemas.microsoft.com/office/powerpoint/2010/main" val="2038655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userDrawn="1"/>
        </p:nvSpPr>
        <p:spPr>
          <a:xfrm>
            <a:off x="3" y="0"/>
            <a:ext cx="906237" cy="6865434"/>
          </a:xfrm>
          <a:prstGeom prst="rect">
            <a:avLst/>
          </a:prstGeom>
          <a:gradFill flip="none" rotWithShape="1">
            <a:gsLst>
              <a:gs pos="81000">
                <a:srgbClr val="9ED4F8"/>
              </a:gs>
              <a:gs pos="19000">
                <a:srgbClr val="FFFFFF"/>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5" name="Рисунок 7"/>
          <p:cNvPicPr>
            <a:picLocks noChangeAspect="1"/>
          </p:cNvPicPr>
          <p:nvPr userDrawn="1"/>
        </p:nvPicPr>
        <p:blipFill>
          <a:blip r:embed="rId2">
            <a:extLst>
              <a:ext uri="{28A0092B-C50C-407E-A947-70E740481C1C}">
                <a14:useLocalDpi xmlns:a14="http://schemas.microsoft.com/office/drawing/2010/main" val="0"/>
              </a:ext>
            </a:extLst>
          </a:blip>
          <a:srcRect l="43599" t="26144" r="39670" b="9930"/>
          <a:stretch>
            <a:fillRect/>
          </a:stretch>
        </p:blipFill>
        <p:spPr bwMode="auto">
          <a:xfrm>
            <a:off x="4" y="5130800"/>
            <a:ext cx="9064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6" y="4533900"/>
            <a:ext cx="5032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Прямая соединительная линия 6"/>
          <p:cNvCxnSpPr/>
          <p:nvPr userDrawn="1"/>
        </p:nvCxnSpPr>
        <p:spPr>
          <a:xfrm flipV="1">
            <a:off x="906463" y="0"/>
            <a:ext cx="0" cy="6858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Рисунок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4" y="117475"/>
            <a:ext cx="76676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userDrawn="1"/>
        </p:nvSpPr>
        <p:spPr>
          <a:xfrm rot="16200000">
            <a:off x="-1307349" y="2534244"/>
            <a:ext cx="3442924" cy="600164"/>
          </a:xfrm>
          <a:prstGeom prst="rect">
            <a:avLst/>
          </a:prstGeom>
        </p:spPr>
        <p:txBody>
          <a:bodyPr>
            <a:spAutoFit/>
          </a:bodyPr>
          <a:lstStyle/>
          <a:p>
            <a:pPr algn="ctr" fontAlgn="auto">
              <a:lnSpc>
                <a:spcPct val="150000"/>
              </a:lnSpc>
              <a:spcBef>
                <a:spcPts val="0"/>
              </a:spcBef>
              <a:spcAft>
                <a:spcPts val="0"/>
              </a:spcAft>
              <a:defRPr/>
            </a:pPr>
            <a:r>
              <a:rPr lang="ru-RU" sz="1000" dirty="0">
                <a:ln w="0"/>
                <a:gradFill>
                  <a:gsLst>
                    <a:gs pos="72000">
                      <a:srgbClr val="FA4801"/>
                    </a:gs>
                    <a:gs pos="30000">
                      <a:srgbClr val="FF7A03"/>
                    </a:gs>
                    <a:gs pos="0">
                      <a:srgbClr val="FFC000"/>
                    </a:gs>
                  </a:gsLst>
                  <a:lin ang="5400000"/>
                </a:gradFill>
                <a:latin typeface="Arial"/>
                <a:ea typeface="+mj-ea"/>
                <a:cs typeface="+mj-cs"/>
              </a:rPr>
              <a:t>ГОСУДАРСТВЕННЫЙ ИНДУСТРИАЛЬНЫЙ ПАРК </a:t>
            </a:r>
            <a:r>
              <a:rPr lang="ru-RU" sz="1200" b="1" dirty="0">
                <a:ln w="0"/>
                <a:gradFill>
                  <a:gsLst>
                    <a:gs pos="72000">
                      <a:srgbClr val="FA4801"/>
                    </a:gs>
                    <a:gs pos="30000">
                      <a:srgbClr val="FF7A03"/>
                    </a:gs>
                    <a:gs pos="0">
                      <a:srgbClr val="FFC000"/>
                    </a:gs>
                  </a:gsLst>
                  <a:lin ang="5400000"/>
                </a:gradFill>
                <a:latin typeface="Arial"/>
                <a:ea typeface="+mj-ea"/>
                <a:cs typeface="+mj-cs"/>
              </a:rPr>
              <a:t>«ФЕНИКС»</a:t>
            </a:r>
          </a:p>
        </p:txBody>
      </p:sp>
      <p:cxnSp>
        <p:nvCxnSpPr>
          <p:cNvPr id="10" name="Прямая соединительная линия 9"/>
          <p:cNvCxnSpPr/>
          <p:nvPr userDrawn="1"/>
        </p:nvCxnSpPr>
        <p:spPr>
          <a:xfrm>
            <a:off x="1069975" y="771525"/>
            <a:ext cx="855345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userDrawn="1"/>
        </p:nvCxnSpPr>
        <p:spPr>
          <a:xfrm>
            <a:off x="1069975" y="6403975"/>
            <a:ext cx="855345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69682" y="854015"/>
            <a:ext cx="8554385" cy="5322948"/>
          </a:xfrm>
        </p:spPr>
        <p:txBody>
          <a:bodyPr>
            <a:normAutofit/>
          </a:bodyPr>
          <a:lstStyle>
            <a:lvl1pPr>
              <a:defRPr sz="1600">
                <a:latin typeface="Calibri" panose="020F0502020204030204" pitchFamily="34" charset="0"/>
              </a:defRPr>
            </a:lvl1pPr>
            <a:lvl2pPr>
              <a:defRPr sz="1400">
                <a:latin typeface="Calibri" panose="020F0502020204030204" pitchFamily="34" charset="0"/>
              </a:defRPr>
            </a:lvl2pPr>
            <a:lvl3pPr>
              <a:defRPr sz="1200">
                <a:latin typeface="Calibri" panose="020F0502020204030204" pitchFamily="34" charset="0"/>
              </a:defRPr>
            </a:lvl3pPr>
            <a:lvl4pPr>
              <a:defRPr sz="1100">
                <a:latin typeface="Calibri" panose="020F0502020204030204" pitchFamily="34" charset="0"/>
              </a:defRPr>
            </a:lvl4pPr>
            <a:lvl5pPr>
              <a:defRPr sz="1100">
                <a:latin typeface="Calibri" panose="020F0502020204030204"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Title 1"/>
          <p:cNvSpPr>
            <a:spLocks noGrp="1"/>
          </p:cNvSpPr>
          <p:nvPr>
            <p:ph type="title"/>
          </p:nvPr>
        </p:nvSpPr>
        <p:spPr>
          <a:xfrm>
            <a:off x="1069675" y="14"/>
            <a:ext cx="8554386" cy="771525"/>
          </a:xfrm>
        </p:spPr>
        <p:txBody>
          <a:bodyPr rtlCol="0">
            <a:normAutofit/>
          </a:bodyPr>
          <a:lstStyle>
            <a:lvl1pPr>
              <a:defRPr lang="en-US" sz="3200" b="1" spc="0" dirty="0">
                <a:ln w="0"/>
                <a:gradFill>
                  <a:gsLst>
                    <a:gs pos="100000">
                      <a:srgbClr val="FA4801"/>
                    </a:gs>
                    <a:gs pos="65000">
                      <a:srgbClr val="FF7A03"/>
                    </a:gs>
                    <a:gs pos="0">
                      <a:srgbClr val="FFC000"/>
                    </a:gs>
                  </a:gsLst>
                  <a:lin ang="5400000"/>
                </a:gradFill>
                <a:effectLst>
                  <a:reflection blurRad="6350" stA="31000" endPos="45500" dir="5400000" sy="-100000" algn="bl" rotWithShape="0"/>
                </a:effectLst>
                <a:latin typeface="Calibri" panose="020F0502020204030204" pitchFamily="34" charset="0"/>
              </a:defRPr>
            </a:lvl1pPr>
          </a:lstStyle>
          <a:p>
            <a:pPr lvl="0"/>
            <a:r>
              <a:rPr lang="ru-RU"/>
              <a:t>Образец заголовка</a:t>
            </a:r>
            <a:endParaRPr lang="en-US" dirty="0"/>
          </a:p>
        </p:txBody>
      </p:sp>
      <p:sp>
        <p:nvSpPr>
          <p:cNvPr id="12" name="Footer Placeholder 4"/>
          <p:cNvSpPr>
            <a:spLocks noGrp="1"/>
          </p:cNvSpPr>
          <p:nvPr>
            <p:ph type="ftr" sz="quarter" idx="10"/>
          </p:nvPr>
        </p:nvSpPr>
        <p:spPr>
          <a:xfrm>
            <a:off x="1069977" y="6461125"/>
            <a:ext cx="7858125" cy="260350"/>
          </a:xfrm>
        </p:spPr>
        <p:txBody>
          <a:bodyPr/>
          <a:lstStyle>
            <a:lvl1pPr>
              <a:defRPr sz="900">
                <a:latin typeface="+mj-lt"/>
              </a:defRPr>
            </a:lvl1pPr>
          </a:lstStyle>
          <a:p>
            <a:pPr>
              <a:defRPr/>
            </a:pPr>
            <a:endParaRPr lang="ru-RU">
              <a:solidFill>
                <a:prstClr val="black">
                  <a:tint val="75000"/>
                </a:prstClr>
              </a:solidFill>
            </a:endParaRPr>
          </a:p>
        </p:txBody>
      </p:sp>
      <p:sp>
        <p:nvSpPr>
          <p:cNvPr id="13" name="Date Placeholder 3"/>
          <p:cNvSpPr>
            <a:spLocks noGrp="1"/>
          </p:cNvSpPr>
          <p:nvPr>
            <p:ph type="dt" sz="half" idx="11"/>
          </p:nvPr>
        </p:nvSpPr>
        <p:spPr>
          <a:xfrm>
            <a:off x="95250" y="6408744"/>
            <a:ext cx="681038" cy="365125"/>
          </a:xfrm>
        </p:spPr>
        <p:txBody>
          <a:bodyPr/>
          <a:lstStyle>
            <a:lvl1pPr algn="ctr">
              <a:defRPr sz="800">
                <a:solidFill>
                  <a:schemeClr val="bg1"/>
                </a:solidFill>
              </a:defRPr>
            </a:lvl1pPr>
          </a:lstStyle>
          <a:p>
            <a:pPr>
              <a:defRPr/>
            </a:pPr>
            <a:fld id="{071543FB-744C-4F5E-8516-239299E99AB6}" type="datetime1">
              <a:rPr lang="ru-RU">
                <a:solidFill>
                  <a:prstClr val="white"/>
                </a:solidFill>
              </a:rPr>
              <a:pPr>
                <a:defRPr/>
              </a:pPr>
              <a:t>25.06.2019</a:t>
            </a:fld>
            <a:endParaRPr lang="ru-RU" dirty="0">
              <a:solidFill>
                <a:prstClr val="white"/>
              </a:solidFill>
            </a:endParaRPr>
          </a:p>
        </p:txBody>
      </p:sp>
      <p:sp>
        <p:nvSpPr>
          <p:cNvPr id="14" name="Slide Number Placeholder 5"/>
          <p:cNvSpPr>
            <a:spLocks noGrp="1"/>
          </p:cNvSpPr>
          <p:nvPr>
            <p:ph type="sldNum" sz="quarter" idx="12"/>
          </p:nvPr>
        </p:nvSpPr>
        <p:spPr>
          <a:xfrm>
            <a:off x="8943978" y="6461125"/>
            <a:ext cx="828675" cy="260350"/>
          </a:xfrm>
        </p:spPr>
        <p:txBody>
          <a:bodyPr/>
          <a:lstStyle>
            <a:lvl1pPr algn="r">
              <a:defRPr sz="1600">
                <a:solidFill>
                  <a:srgbClr val="FF7A03"/>
                </a:solidFill>
              </a:defRPr>
            </a:lvl1pPr>
          </a:lstStyle>
          <a:p>
            <a:fld id="{B14A81E5-63B1-4FC9-8BB6-4BD037DBF7F0}" type="slidenum">
              <a:rPr lang="ru-RU"/>
              <a:pPr/>
              <a:t>‹#›</a:t>
            </a:fld>
            <a:endParaRPr lang="ru-RU"/>
          </a:p>
        </p:txBody>
      </p:sp>
    </p:spTree>
    <p:extLst>
      <p:ext uri="{BB962C8B-B14F-4D97-AF65-F5344CB8AC3E}">
        <p14:creationId xmlns:p14="http://schemas.microsoft.com/office/powerpoint/2010/main" val="884420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54"/>
            <a:ext cx="8543925"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75883" y="4589479"/>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fld id="{8A3F6112-7974-49C2-8C86-B3195FC8FC52}" type="datetime1">
              <a:rPr lang="ru-RU">
                <a:solidFill>
                  <a:prstClr val="black">
                    <a:tint val="75000"/>
                  </a:prstClr>
                </a:solidFill>
              </a:rPr>
              <a:pPr>
                <a:defRPr/>
              </a:pPr>
              <a:t>25.06.2019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74ACE1F-F731-445D-8B24-5C30D7A4C7F4}" type="slidenum">
              <a:rPr lang="ru-RU">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018374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340AA194-4466-4477-97D4-7853917FF0BC}" type="datetime1">
              <a:rPr lang="ru-RU">
                <a:solidFill>
                  <a:prstClr val="black">
                    <a:tint val="75000"/>
                  </a:prstClr>
                </a:solidFill>
              </a:rPr>
              <a:pPr>
                <a:defRPr/>
              </a:pPr>
              <a:t>25.06.2019</a:t>
            </a:fld>
            <a:endParaRPr lang="ru-R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2B432C0-D8AF-4956-8E9C-354F69C4247F}" type="slidenum">
              <a:rPr lang="ru-RU">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026411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4D530671-70DF-442C-B844-6E3694124A32}" type="datetime1">
              <a:rPr lang="ru-RU">
                <a:solidFill>
                  <a:prstClr val="black">
                    <a:tint val="75000"/>
                  </a:prstClr>
                </a:solidFill>
              </a:rPr>
              <a:pPr>
                <a:defRPr/>
              </a:pPr>
              <a:t>25.06.2019</a:t>
            </a:fld>
            <a:endParaRPr lang="ru-RU">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244E846A-46F4-488B-811B-7BE4AC5225DE}" type="slidenum">
              <a:rPr lang="ru-RU">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857205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ACC00E3F-789F-4302-B8FE-A4E50193A803}" type="datetime1">
              <a:rPr lang="ru-RU">
                <a:solidFill>
                  <a:prstClr val="black">
                    <a:tint val="75000"/>
                  </a:prstClr>
                </a:solidFill>
              </a:rPr>
              <a:pPr>
                <a:defRPr/>
              </a:pPr>
              <a:t>25.06.2019</a:t>
            </a:fld>
            <a:endParaRPr lang="ru-RU">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3D71163-9E4C-446E-AA06-DDFFE4FA2682}" type="slidenum">
              <a:rPr lang="ru-RU">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287873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2B1D86-23BD-420F-BF55-1DE9595636AF}" type="datetime1">
              <a:rPr lang="ru-RU">
                <a:solidFill>
                  <a:prstClr val="black">
                    <a:tint val="75000"/>
                  </a:prstClr>
                </a:solidFill>
              </a:rPr>
              <a:pPr>
                <a:defRPr/>
              </a:pPr>
              <a:t>25.06.2019</a:t>
            </a:fld>
            <a:endParaRPr lang="ru-RU">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CA63BA8-497D-442E-B4E2-FD7C6F3B6340}" type="slidenum">
              <a:rPr lang="ru-RU">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549846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4211340" y="98744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ACAE710D-A2B7-4A64-ACE8-944E5E5A4189}" type="datetime1">
              <a:rPr lang="ru-RU">
                <a:solidFill>
                  <a:prstClr val="black">
                    <a:tint val="75000"/>
                  </a:prstClr>
                </a:solidFill>
              </a:rPr>
              <a:pPr>
                <a:defRPr/>
              </a:pPr>
              <a:t>25.06.2019</a:t>
            </a:fld>
            <a:endParaRPr lang="ru-R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D32ECC2-8163-422A-9614-EDB441D746C9}" type="slidenum">
              <a:rPr lang="ru-RU">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88770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userDrawn="1"/>
        </p:nvSpPr>
        <p:spPr>
          <a:xfrm>
            <a:off x="3" y="0"/>
            <a:ext cx="906237" cy="6865434"/>
          </a:xfrm>
          <a:prstGeom prst="rect">
            <a:avLst/>
          </a:prstGeom>
          <a:gradFill flip="none" rotWithShape="1">
            <a:gsLst>
              <a:gs pos="81000">
                <a:srgbClr val="9ED4F8"/>
              </a:gs>
              <a:gs pos="19000">
                <a:srgbClr val="FFFFFF"/>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5" name="Рисунок 7"/>
          <p:cNvPicPr>
            <a:picLocks noChangeAspect="1"/>
          </p:cNvPicPr>
          <p:nvPr userDrawn="1"/>
        </p:nvPicPr>
        <p:blipFill>
          <a:blip r:embed="rId2">
            <a:extLst>
              <a:ext uri="{28A0092B-C50C-407E-A947-70E740481C1C}">
                <a14:useLocalDpi xmlns:a14="http://schemas.microsoft.com/office/drawing/2010/main" val="0"/>
              </a:ext>
            </a:extLst>
          </a:blip>
          <a:srcRect l="43599" t="26144" r="39670" b="9930"/>
          <a:stretch>
            <a:fillRect/>
          </a:stretch>
        </p:blipFill>
        <p:spPr bwMode="auto">
          <a:xfrm>
            <a:off x="4" y="5130800"/>
            <a:ext cx="9064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6" y="4533900"/>
            <a:ext cx="5032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Прямая соединительная линия 6"/>
          <p:cNvCxnSpPr/>
          <p:nvPr userDrawn="1"/>
        </p:nvCxnSpPr>
        <p:spPr>
          <a:xfrm flipV="1">
            <a:off x="906463" y="0"/>
            <a:ext cx="0" cy="6858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Рисунок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4" y="117475"/>
            <a:ext cx="76676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userDrawn="1"/>
        </p:nvSpPr>
        <p:spPr>
          <a:xfrm rot="16200000">
            <a:off x="-1307349" y="2534244"/>
            <a:ext cx="3442924" cy="600164"/>
          </a:xfrm>
          <a:prstGeom prst="rect">
            <a:avLst/>
          </a:prstGeom>
        </p:spPr>
        <p:txBody>
          <a:bodyPr>
            <a:spAutoFit/>
          </a:bodyPr>
          <a:lstStyle/>
          <a:p>
            <a:pPr algn="ctr" fontAlgn="auto">
              <a:lnSpc>
                <a:spcPct val="150000"/>
              </a:lnSpc>
              <a:spcBef>
                <a:spcPts val="0"/>
              </a:spcBef>
              <a:spcAft>
                <a:spcPts val="0"/>
              </a:spcAft>
              <a:defRPr/>
            </a:pPr>
            <a:r>
              <a:rPr lang="ru-RU" sz="1000" dirty="0">
                <a:ln w="0"/>
                <a:gradFill>
                  <a:gsLst>
                    <a:gs pos="72000">
                      <a:srgbClr val="FA4801"/>
                    </a:gs>
                    <a:gs pos="30000">
                      <a:srgbClr val="FF7A03"/>
                    </a:gs>
                    <a:gs pos="0">
                      <a:srgbClr val="FFC000"/>
                    </a:gs>
                  </a:gsLst>
                  <a:lin ang="5400000"/>
                </a:gradFill>
                <a:latin typeface="+mj-lt"/>
                <a:ea typeface="+mj-ea"/>
                <a:cs typeface="+mj-cs"/>
              </a:rPr>
              <a:t>ГОСУДАРСТВЕННЫЙ ИНДУСТРИАЛЬНЫЙ ПАРК </a:t>
            </a:r>
            <a:r>
              <a:rPr lang="ru-RU" sz="1200" b="1" dirty="0">
                <a:ln w="0"/>
                <a:gradFill>
                  <a:gsLst>
                    <a:gs pos="72000">
                      <a:srgbClr val="FA4801"/>
                    </a:gs>
                    <a:gs pos="30000">
                      <a:srgbClr val="FF7A03"/>
                    </a:gs>
                    <a:gs pos="0">
                      <a:srgbClr val="FFC000"/>
                    </a:gs>
                  </a:gsLst>
                  <a:lin ang="5400000"/>
                </a:gradFill>
                <a:latin typeface="+mj-lt"/>
                <a:ea typeface="+mj-ea"/>
                <a:cs typeface="+mj-cs"/>
              </a:rPr>
              <a:t>«ФЕНИКС»</a:t>
            </a:r>
          </a:p>
        </p:txBody>
      </p:sp>
      <p:cxnSp>
        <p:nvCxnSpPr>
          <p:cNvPr id="10" name="Прямая соединительная линия 9"/>
          <p:cNvCxnSpPr/>
          <p:nvPr userDrawn="1"/>
        </p:nvCxnSpPr>
        <p:spPr>
          <a:xfrm>
            <a:off x="1069975" y="771525"/>
            <a:ext cx="855345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userDrawn="1"/>
        </p:nvCxnSpPr>
        <p:spPr>
          <a:xfrm>
            <a:off x="1069975" y="6403975"/>
            <a:ext cx="855345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69682" y="854015"/>
            <a:ext cx="8554385" cy="5322948"/>
          </a:xfrm>
        </p:spPr>
        <p:txBody>
          <a:bodyPr>
            <a:normAutofit/>
          </a:bodyPr>
          <a:lstStyle>
            <a:lvl1pPr>
              <a:defRPr sz="1600">
                <a:latin typeface="Calibri" panose="020F0502020204030204" pitchFamily="34" charset="0"/>
              </a:defRPr>
            </a:lvl1pPr>
            <a:lvl2pPr>
              <a:defRPr sz="1400">
                <a:latin typeface="Calibri" panose="020F0502020204030204" pitchFamily="34" charset="0"/>
              </a:defRPr>
            </a:lvl2pPr>
            <a:lvl3pPr>
              <a:defRPr sz="1200">
                <a:latin typeface="Calibri" panose="020F0502020204030204" pitchFamily="34" charset="0"/>
              </a:defRPr>
            </a:lvl3pPr>
            <a:lvl4pPr>
              <a:defRPr sz="1100">
                <a:latin typeface="Calibri" panose="020F0502020204030204" pitchFamily="34" charset="0"/>
              </a:defRPr>
            </a:lvl4pPr>
            <a:lvl5pPr>
              <a:defRPr sz="1100">
                <a:latin typeface="Calibri" panose="020F0502020204030204"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Title 1"/>
          <p:cNvSpPr>
            <a:spLocks noGrp="1"/>
          </p:cNvSpPr>
          <p:nvPr>
            <p:ph type="title"/>
          </p:nvPr>
        </p:nvSpPr>
        <p:spPr>
          <a:xfrm>
            <a:off x="1069675" y="14"/>
            <a:ext cx="8554386" cy="771525"/>
          </a:xfrm>
        </p:spPr>
        <p:txBody>
          <a:bodyPr rtlCol="0">
            <a:normAutofit/>
          </a:bodyPr>
          <a:lstStyle>
            <a:lvl1pPr>
              <a:defRPr lang="en-US" sz="3200" b="1" spc="0" dirty="0">
                <a:ln w="0"/>
                <a:gradFill>
                  <a:gsLst>
                    <a:gs pos="100000">
                      <a:srgbClr val="FA4801"/>
                    </a:gs>
                    <a:gs pos="65000">
                      <a:srgbClr val="FF7A03"/>
                    </a:gs>
                    <a:gs pos="0">
                      <a:srgbClr val="FFC000"/>
                    </a:gs>
                  </a:gsLst>
                  <a:lin ang="5400000"/>
                </a:gradFill>
                <a:effectLst>
                  <a:reflection blurRad="6350" stA="31000" endPos="45500" dir="5400000" sy="-100000" algn="bl" rotWithShape="0"/>
                </a:effectLst>
                <a:latin typeface="Calibri" panose="020F0502020204030204" pitchFamily="34" charset="0"/>
              </a:defRPr>
            </a:lvl1pPr>
          </a:lstStyle>
          <a:p>
            <a:pPr lvl="0"/>
            <a:r>
              <a:rPr lang="ru-RU"/>
              <a:t>Образец заголовка</a:t>
            </a:r>
            <a:endParaRPr lang="en-US" dirty="0"/>
          </a:p>
        </p:txBody>
      </p:sp>
      <p:sp>
        <p:nvSpPr>
          <p:cNvPr id="12" name="Footer Placeholder 4"/>
          <p:cNvSpPr>
            <a:spLocks noGrp="1"/>
          </p:cNvSpPr>
          <p:nvPr>
            <p:ph type="ftr" sz="quarter" idx="10"/>
          </p:nvPr>
        </p:nvSpPr>
        <p:spPr>
          <a:xfrm>
            <a:off x="1069977" y="6461125"/>
            <a:ext cx="7858125" cy="260350"/>
          </a:xfrm>
        </p:spPr>
        <p:txBody>
          <a:bodyPr/>
          <a:lstStyle>
            <a:lvl1pPr>
              <a:defRPr sz="900">
                <a:latin typeface="+mj-lt"/>
              </a:defRPr>
            </a:lvl1pPr>
          </a:lstStyle>
          <a:p>
            <a:pPr>
              <a:defRPr/>
            </a:pPr>
            <a:endParaRPr lang="ru-RU"/>
          </a:p>
        </p:txBody>
      </p:sp>
      <p:sp>
        <p:nvSpPr>
          <p:cNvPr id="13" name="Date Placeholder 3"/>
          <p:cNvSpPr>
            <a:spLocks noGrp="1"/>
          </p:cNvSpPr>
          <p:nvPr>
            <p:ph type="dt" sz="half" idx="11"/>
          </p:nvPr>
        </p:nvSpPr>
        <p:spPr>
          <a:xfrm>
            <a:off x="95250" y="6408744"/>
            <a:ext cx="681038" cy="365125"/>
          </a:xfrm>
        </p:spPr>
        <p:txBody>
          <a:bodyPr/>
          <a:lstStyle>
            <a:lvl1pPr algn="ctr">
              <a:defRPr sz="800">
                <a:solidFill>
                  <a:schemeClr val="bg1"/>
                </a:solidFill>
              </a:defRPr>
            </a:lvl1pPr>
          </a:lstStyle>
          <a:p>
            <a:pPr>
              <a:defRPr/>
            </a:pPr>
            <a:fld id="{071543FB-744C-4F5E-8516-239299E99AB6}" type="datetime1">
              <a:rPr lang="ru-RU"/>
              <a:pPr>
                <a:defRPr/>
              </a:pPr>
              <a:t>25.06.2019</a:t>
            </a:fld>
            <a:endParaRPr lang="ru-RU" dirty="0"/>
          </a:p>
        </p:txBody>
      </p:sp>
      <p:sp>
        <p:nvSpPr>
          <p:cNvPr id="14" name="Slide Number Placeholder 5"/>
          <p:cNvSpPr>
            <a:spLocks noGrp="1"/>
          </p:cNvSpPr>
          <p:nvPr>
            <p:ph type="sldNum" sz="quarter" idx="12"/>
          </p:nvPr>
        </p:nvSpPr>
        <p:spPr>
          <a:xfrm>
            <a:off x="8943978" y="6461125"/>
            <a:ext cx="828675" cy="260350"/>
          </a:xfrm>
        </p:spPr>
        <p:txBody>
          <a:bodyPr/>
          <a:lstStyle>
            <a:lvl1pPr algn="r">
              <a:defRPr sz="1600">
                <a:solidFill>
                  <a:srgbClr val="FF7A03"/>
                </a:solidFill>
              </a:defRPr>
            </a:lvl1pPr>
          </a:lstStyle>
          <a:p>
            <a:fld id="{B14A81E5-63B1-4FC9-8BB6-4BD037DBF7F0}" type="slidenum">
              <a:rPr lang="ru-RU"/>
              <a:pPr/>
              <a:t>‹#›</a:t>
            </a:fld>
            <a:endParaRPr lang="ru-RU"/>
          </a:p>
        </p:txBody>
      </p:sp>
    </p:spTree>
    <p:extLst>
      <p:ext uri="{BB962C8B-B14F-4D97-AF65-F5344CB8AC3E}">
        <p14:creationId xmlns:p14="http://schemas.microsoft.com/office/powerpoint/2010/main" val="4114432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211340" y="987441"/>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E6FA94BE-1367-4D96-9B2E-0721D7B15AD4}" type="datetime1">
              <a:rPr lang="ru-RU">
                <a:solidFill>
                  <a:prstClr val="black">
                    <a:tint val="75000"/>
                  </a:prstClr>
                </a:solidFill>
              </a:rPr>
              <a:pPr>
                <a:defRPr/>
              </a:pPr>
              <a:t>25.06.2019</a:t>
            </a:fld>
            <a:endParaRPr lang="ru-R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2CF8907-394C-4EBB-BE9D-31A07606661A}" type="slidenum">
              <a:rPr lang="ru-RU">
                <a:solidFill>
                  <a:prstClr val="white"/>
                </a:solidFill>
              </a:rPr>
              <a:pPr/>
              <a:t>‹#›</a:t>
            </a:fld>
            <a:endParaRPr lang="ru-RU">
              <a:solidFill>
                <a:prstClr val="white"/>
              </a:solidFill>
            </a:endParaRPr>
          </a:p>
        </p:txBody>
      </p:sp>
    </p:spTree>
    <p:extLst>
      <p:ext uri="{BB962C8B-B14F-4D97-AF65-F5344CB8AC3E}">
        <p14:creationId xmlns:p14="http://schemas.microsoft.com/office/powerpoint/2010/main" val="760909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2385C1A8-AE00-40B2-BB70-AD3FBF982E49}" type="datetime1">
              <a:rPr lang="ru-RU">
                <a:solidFill>
                  <a:prstClr val="black">
                    <a:tint val="75000"/>
                  </a:prstClr>
                </a:solidFill>
              </a:rPr>
              <a:pPr>
                <a:defRPr/>
              </a:pPr>
              <a:t>25.06.2019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26218DF-6679-48DB-AD22-194CBFB2B783}" type="slidenum">
              <a:rPr lang="ru-RU">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353182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90" y="365125"/>
            <a:ext cx="2135981"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1046" y="365125"/>
            <a:ext cx="628411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DCD8C8D3-6F20-48AF-BD93-D13A206AF2CB}" type="datetime1">
              <a:rPr lang="ru-RU">
                <a:solidFill>
                  <a:prstClr val="black">
                    <a:tint val="75000"/>
                  </a:prstClr>
                </a:solidFill>
              </a:rPr>
              <a:pPr>
                <a:defRPr/>
              </a:pPr>
              <a:t>25.06.2019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7044CEF-63D0-4694-B684-6BA8029DBBFD}" type="slidenum">
              <a:rPr lang="ru-RU">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45337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3279136F-6D04-4643-9FE8-CCF8528D5514}" type="datetime1">
              <a:rPr lang="ru-RU">
                <a:solidFill>
                  <a:prstClr val="black">
                    <a:tint val="75000"/>
                  </a:prstClr>
                </a:solidFill>
              </a:rPr>
              <a:pPr>
                <a:defRPr/>
              </a:pPr>
              <a:t>25.06.2019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AF110A3-D531-4709-A551-8CB09F972918}" type="slidenum">
              <a:rPr lang="ru-RU">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32689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54"/>
            <a:ext cx="8543925"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75883" y="4589479"/>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fld id="{8A3F6112-7974-49C2-8C86-B3195FC8FC52}" type="datetime1">
              <a:rPr lang="ru-RU"/>
              <a:pPr>
                <a:defRPr/>
              </a:pPr>
              <a:t>25.06.2019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A74ACE1F-F731-445D-8B24-5C30D7A4C7F4}" type="slidenum">
              <a:rPr lang="ru-RU"/>
              <a:pPr/>
              <a:t>‹#›</a:t>
            </a:fld>
            <a:endParaRPr lang="ru-RU"/>
          </a:p>
        </p:txBody>
      </p:sp>
    </p:spTree>
    <p:extLst>
      <p:ext uri="{BB962C8B-B14F-4D97-AF65-F5344CB8AC3E}">
        <p14:creationId xmlns:p14="http://schemas.microsoft.com/office/powerpoint/2010/main" val="1211392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340AA194-4466-4477-97D4-7853917FF0BC}" type="datetime1">
              <a:rPr lang="ru-RU"/>
              <a:pPr>
                <a:defRPr/>
              </a:pPr>
              <a:t>25.06.2019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52B432C0-D8AF-4956-8E9C-354F69C4247F}" type="slidenum">
              <a:rPr lang="ru-RU"/>
              <a:pPr/>
              <a:t>‹#›</a:t>
            </a:fld>
            <a:endParaRPr lang="ru-RU"/>
          </a:p>
        </p:txBody>
      </p:sp>
    </p:spTree>
    <p:extLst>
      <p:ext uri="{BB962C8B-B14F-4D97-AF65-F5344CB8AC3E}">
        <p14:creationId xmlns:p14="http://schemas.microsoft.com/office/powerpoint/2010/main" val="51682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4D530671-70DF-442C-B844-6E3694124A32}" type="datetime1">
              <a:rPr lang="ru-RU"/>
              <a:pPr>
                <a:defRPr/>
              </a:pPr>
              <a:t>25.06.2019</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fld id="{244E846A-46F4-488B-811B-7BE4AC5225DE}" type="slidenum">
              <a:rPr lang="ru-RU"/>
              <a:pPr/>
              <a:t>‹#›</a:t>
            </a:fld>
            <a:endParaRPr lang="ru-RU"/>
          </a:p>
        </p:txBody>
      </p:sp>
    </p:spTree>
    <p:extLst>
      <p:ext uri="{BB962C8B-B14F-4D97-AF65-F5344CB8AC3E}">
        <p14:creationId xmlns:p14="http://schemas.microsoft.com/office/powerpoint/2010/main" val="4276171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ACC00E3F-789F-4302-B8FE-A4E50193A803}" type="datetime1">
              <a:rPr lang="ru-RU"/>
              <a:pPr>
                <a:defRPr/>
              </a:pPr>
              <a:t>25.06.2019</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fld id="{63D71163-9E4C-446E-AA06-DDFFE4FA2682}" type="slidenum">
              <a:rPr lang="ru-RU"/>
              <a:pPr/>
              <a:t>‹#›</a:t>
            </a:fld>
            <a:endParaRPr lang="ru-RU"/>
          </a:p>
        </p:txBody>
      </p:sp>
    </p:spTree>
    <p:extLst>
      <p:ext uri="{BB962C8B-B14F-4D97-AF65-F5344CB8AC3E}">
        <p14:creationId xmlns:p14="http://schemas.microsoft.com/office/powerpoint/2010/main" val="3517976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2B1D86-23BD-420F-BF55-1DE9595636AF}" type="datetime1">
              <a:rPr lang="ru-RU"/>
              <a:pPr>
                <a:defRPr/>
              </a:pPr>
              <a:t>25.06.2019</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fld id="{0CA63BA8-497D-442E-B4E2-FD7C6F3B6340}" type="slidenum">
              <a:rPr lang="ru-RU"/>
              <a:pPr/>
              <a:t>‹#›</a:t>
            </a:fld>
            <a:endParaRPr lang="ru-RU"/>
          </a:p>
        </p:txBody>
      </p:sp>
    </p:spTree>
    <p:extLst>
      <p:ext uri="{BB962C8B-B14F-4D97-AF65-F5344CB8AC3E}">
        <p14:creationId xmlns:p14="http://schemas.microsoft.com/office/powerpoint/2010/main" val="408025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4211340" y="98744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ACAE710D-A2B7-4A64-ACE8-944E5E5A4189}" type="datetime1">
              <a:rPr lang="ru-RU"/>
              <a:pPr>
                <a:defRPr/>
              </a:pPr>
              <a:t>25.06.2019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1D32ECC2-8163-422A-9614-EDB441D746C9}" type="slidenum">
              <a:rPr lang="ru-RU"/>
              <a:pPr/>
              <a:t>‹#›</a:t>
            </a:fld>
            <a:endParaRPr lang="ru-RU"/>
          </a:p>
        </p:txBody>
      </p:sp>
    </p:spTree>
    <p:extLst>
      <p:ext uri="{BB962C8B-B14F-4D97-AF65-F5344CB8AC3E}">
        <p14:creationId xmlns:p14="http://schemas.microsoft.com/office/powerpoint/2010/main" val="349152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211340" y="987441"/>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E6FA94BE-1367-4D96-9B2E-0721D7B15AD4}" type="datetime1">
              <a:rPr lang="ru-RU"/>
              <a:pPr>
                <a:defRPr/>
              </a:pPr>
              <a:t>25.06.2019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12CF8907-394C-4EBB-BE9D-31A07606661A}" type="slidenum">
              <a:rPr lang="ru-RU"/>
              <a:pPr/>
              <a:t>‹#›</a:t>
            </a:fld>
            <a:endParaRPr lang="ru-RU"/>
          </a:p>
        </p:txBody>
      </p:sp>
    </p:spTree>
    <p:extLst>
      <p:ext uri="{BB962C8B-B14F-4D97-AF65-F5344CB8AC3E}">
        <p14:creationId xmlns:p14="http://schemas.microsoft.com/office/powerpoint/2010/main" val="266674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1041" y="365129"/>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1027" name="Text Placeholder 2"/>
          <p:cNvSpPr>
            <a:spLocks noGrp="1"/>
          </p:cNvSpPr>
          <p:nvPr>
            <p:ph type="body" idx="1"/>
          </p:nvPr>
        </p:nvSpPr>
        <p:spPr bwMode="auto">
          <a:xfrm>
            <a:off x="681041"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Date Placeholder 3"/>
          <p:cNvSpPr>
            <a:spLocks noGrp="1"/>
          </p:cNvSpPr>
          <p:nvPr>
            <p:ph type="dt" sz="half" idx="2"/>
          </p:nvPr>
        </p:nvSpPr>
        <p:spPr>
          <a:xfrm>
            <a:off x="681038" y="6356356"/>
            <a:ext cx="222885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8D6D742-863F-4875-ABC0-C999897DE3F1}" type="datetime1">
              <a:rPr lang="ru-RU"/>
              <a:pPr>
                <a:defRPr/>
              </a:pPr>
              <a:t>25.06.2019</a:t>
            </a:fld>
            <a:endParaRPr lang="ru-RU"/>
          </a:p>
        </p:txBody>
      </p:sp>
      <p:sp>
        <p:nvSpPr>
          <p:cNvPr id="5" name="Footer Placeholder 4"/>
          <p:cNvSpPr>
            <a:spLocks noGrp="1"/>
          </p:cNvSpPr>
          <p:nvPr>
            <p:ph type="ftr" sz="quarter" idx="3"/>
          </p:nvPr>
        </p:nvSpPr>
        <p:spPr>
          <a:xfrm>
            <a:off x="3281366" y="6356356"/>
            <a:ext cx="33432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85725" y="6356356"/>
            <a:ext cx="655638"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chemeClr val="bg1"/>
                </a:solidFill>
                <a:latin typeface="Times New Roman" panose="02020603050405020304" pitchFamily="18" charset="0"/>
              </a:defRPr>
            </a:lvl1pPr>
          </a:lstStyle>
          <a:p>
            <a:fld id="{2CF17334-A0BF-4F3A-983D-7693D4600701}"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4238" r:id="rId1"/>
    <p:sldLayoutId id="2147484239"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1041" y="365129"/>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1027" name="Text Placeholder 2"/>
          <p:cNvSpPr>
            <a:spLocks noGrp="1"/>
          </p:cNvSpPr>
          <p:nvPr>
            <p:ph type="body" idx="1"/>
          </p:nvPr>
        </p:nvSpPr>
        <p:spPr bwMode="auto">
          <a:xfrm>
            <a:off x="681041"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Date Placeholder 3"/>
          <p:cNvSpPr>
            <a:spLocks noGrp="1"/>
          </p:cNvSpPr>
          <p:nvPr>
            <p:ph type="dt" sz="half" idx="2"/>
          </p:nvPr>
        </p:nvSpPr>
        <p:spPr>
          <a:xfrm>
            <a:off x="681038" y="6356356"/>
            <a:ext cx="222885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8D6D742-863F-4875-ABC0-C999897DE3F1}" type="datetime1">
              <a:rPr lang="ru-RU">
                <a:solidFill>
                  <a:prstClr val="black">
                    <a:tint val="75000"/>
                  </a:prstClr>
                </a:solidFill>
              </a:rPr>
              <a:pPr>
                <a:defRPr/>
              </a:pPr>
              <a:t>25.06.2019</a:t>
            </a:fld>
            <a:endParaRPr lang="ru-RU">
              <a:solidFill>
                <a:prstClr val="black">
                  <a:tint val="75000"/>
                </a:prstClr>
              </a:solidFill>
            </a:endParaRPr>
          </a:p>
        </p:txBody>
      </p:sp>
      <p:sp>
        <p:nvSpPr>
          <p:cNvPr id="5" name="Footer Placeholder 4"/>
          <p:cNvSpPr>
            <a:spLocks noGrp="1"/>
          </p:cNvSpPr>
          <p:nvPr>
            <p:ph type="ftr" sz="quarter" idx="3"/>
          </p:nvPr>
        </p:nvSpPr>
        <p:spPr>
          <a:xfrm>
            <a:off x="3281366" y="6356356"/>
            <a:ext cx="33432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Slide Number Placeholder 5"/>
          <p:cNvSpPr>
            <a:spLocks noGrp="1"/>
          </p:cNvSpPr>
          <p:nvPr>
            <p:ph type="sldNum" sz="quarter" idx="4"/>
          </p:nvPr>
        </p:nvSpPr>
        <p:spPr>
          <a:xfrm>
            <a:off x="85725" y="6356356"/>
            <a:ext cx="655638"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chemeClr val="bg1"/>
                </a:solidFill>
                <a:latin typeface="Times New Roman" panose="02020603050405020304" pitchFamily="18" charset="0"/>
              </a:defRPr>
            </a:lvl1pPr>
          </a:lstStyle>
          <a:p>
            <a:fld id="{2CF17334-A0BF-4F3A-983D-7693D4600701}" type="slidenum">
              <a:rPr lang="ru-RU">
                <a:solidFill>
                  <a:prstClr val="white"/>
                </a:solidFill>
              </a:rPr>
              <a:pPr/>
              <a:t>‹#›</a:t>
            </a:fld>
            <a:endParaRPr lang="ru-RU">
              <a:solidFill>
                <a:prstClr val="white"/>
              </a:solidFill>
            </a:endParaRPr>
          </a:p>
        </p:txBody>
      </p:sp>
    </p:spTree>
    <p:extLst>
      <p:ext uri="{BB962C8B-B14F-4D97-AF65-F5344CB8AC3E}">
        <p14:creationId xmlns:p14="http://schemas.microsoft.com/office/powerpoint/2010/main" val="934312053"/>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pp67.ru/" TargetMode="External"/><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cpp67.ru/" TargetMode="External"/><Relationship Id="rId5" Type="http://schemas.openxmlformats.org/officeDocument/2006/relationships/hyperlink" Target="#P857"/><Relationship Id="rId4" Type="http://schemas.openxmlformats.org/officeDocument/2006/relationships/hyperlink" Target="consultantplus://offline/ref=D9ADF5FC48BFFB3533CE65059B14B54ED617E135A06384981224F94542C3A2E4DBED6FC18CB3BFC88C30EC3B5BABE1DCEAC51A5576B03496a8O4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cpp67.ru/" TargetMode="External"/><Relationship Id="rId4" Type="http://schemas.openxmlformats.org/officeDocument/2006/relationships/hyperlink" Target="consultantplus://offline/ref=D9ADF5FC48BFFB3533CE65059B14B54ED417E337A16D84981224F94542C3A2E4DBED6FC18CB3BDCB8430EC3B5BABE1DCEAC51A5576B03496a8O4K"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P880"/><Relationship Id="rId3" Type="http://schemas.openxmlformats.org/officeDocument/2006/relationships/image" Target="../media/image1.png"/><Relationship Id="rId7" Type="http://schemas.openxmlformats.org/officeDocument/2006/relationships/hyperlink" Target="#P874"/><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P873"/><Relationship Id="rId11" Type="http://schemas.openxmlformats.org/officeDocument/2006/relationships/image" Target="../media/image2.png"/><Relationship Id="rId5" Type="http://schemas.openxmlformats.org/officeDocument/2006/relationships/hyperlink" Target="#P870"/><Relationship Id="rId10" Type="http://schemas.openxmlformats.org/officeDocument/2006/relationships/hyperlink" Target="http://cpp67.ru/" TargetMode="External"/><Relationship Id="rId4" Type="http://schemas.openxmlformats.org/officeDocument/2006/relationships/hyperlink" Target="#P867"/><Relationship Id="rId9" Type="http://schemas.openxmlformats.org/officeDocument/2006/relationships/hyperlink" Target="#P883"/></Relationships>
</file>

<file path=ppt/slides/_rels/slide13.xml.rels><?xml version="1.0" encoding="UTF-8" standalone="yes"?>
<Relationships xmlns="http://schemas.openxmlformats.org/package/2006/relationships"><Relationship Id="rId8" Type="http://schemas.openxmlformats.org/officeDocument/2006/relationships/hyperlink" Target="http://cpp67.ru/" TargetMode="External"/><Relationship Id="rId3" Type="http://schemas.openxmlformats.org/officeDocument/2006/relationships/image" Target="../media/image1.png"/><Relationship Id="rId7" Type="http://schemas.openxmlformats.org/officeDocument/2006/relationships/hyperlink" Target="#P883"/><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P880"/><Relationship Id="rId5" Type="http://schemas.openxmlformats.org/officeDocument/2006/relationships/hyperlink" Target="#P870"/><Relationship Id="rId4" Type="http://schemas.openxmlformats.org/officeDocument/2006/relationships/hyperlink" Target="#P867"/><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cpp67.ru/"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P883"/><Relationship Id="rId5" Type="http://schemas.openxmlformats.org/officeDocument/2006/relationships/hyperlink" Target="#P880"/><Relationship Id="rId4" Type="http://schemas.openxmlformats.org/officeDocument/2006/relationships/hyperlink" Target="#P869"/></Relationships>
</file>

<file path=ppt/slides/_rels/slide15.xml.rels><?xml version="1.0" encoding="UTF-8" standalone="yes"?>
<Relationships xmlns="http://schemas.openxmlformats.org/package/2006/relationships"><Relationship Id="rId8" Type="http://schemas.openxmlformats.org/officeDocument/2006/relationships/hyperlink" Target="http://cpp67.ru/" TargetMode="External"/><Relationship Id="rId3" Type="http://schemas.openxmlformats.org/officeDocument/2006/relationships/image" Target="../media/image1.png"/><Relationship Id="rId7" Type="http://schemas.openxmlformats.org/officeDocument/2006/relationships/hyperlink" Target="#P978"/><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P976"/><Relationship Id="rId5" Type="http://schemas.openxmlformats.org/officeDocument/2006/relationships/hyperlink" Target="#P947"/><Relationship Id="rId4" Type="http://schemas.openxmlformats.org/officeDocument/2006/relationships/hyperlink" Target="#P925"/><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hyperlink" Target="http://cpp67.ru/" TargetMode="External"/><Relationship Id="rId3" Type="http://schemas.openxmlformats.org/officeDocument/2006/relationships/image" Target="../media/image1.png"/><Relationship Id="rId7" Type="http://schemas.openxmlformats.org/officeDocument/2006/relationships/hyperlink" Target="#P947"/><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P918"/><Relationship Id="rId5" Type="http://schemas.openxmlformats.org/officeDocument/2006/relationships/hyperlink" Target="#P895"/><Relationship Id="rId4" Type="http://schemas.openxmlformats.org/officeDocument/2006/relationships/hyperlink" Target="#P865"/><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cpp67.ru/"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cpp67.ru/"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P1343"/><Relationship Id="rId5" Type="http://schemas.openxmlformats.org/officeDocument/2006/relationships/hyperlink" Target="#P947"/><Relationship Id="rId4" Type="http://schemas.openxmlformats.org/officeDocument/2006/relationships/hyperlink" Target="#P925"/></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cpp67.r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cpp67.r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cpp67.r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cpp67.ru/" TargetMode="External"/><Relationship Id="rId4" Type="http://schemas.openxmlformats.org/officeDocument/2006/relationships/hyperlink" Target="consultantplus://offline/ref=D9ADF5FC48BFFB3533CE65059B14B54ED416E736A66D84981224F94542C3A2E4DBED6FC18CB3BFCC8730EC3B5BABE1DCEAC51A5576B03496a8O4K"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cpp67.ru/" TargetMode="External"/><Relationship Id="rId3" Type="http://schemas.openxmlformats.org/officeDocument/2006/relationships/image" Target="../media/image1.png"/><Relationship Id="rId7" Type="http://schemas.openxmlformats.org/officeDocument/2006/relationships/hyperlink" Target="#P4081"/><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P918"/><Relationship Id="rId5" Type="http://schemas.openxmlformats.org/officeDocument/2006/relationships/hyperlink" Target="consultantplus://offline/ref=D9ADF5FC48BFFB3533CE65059B14B54ED416E736A66D84981224F94542C3A2E4DBED6FC18CB3BFCC8730EC3B5BABE1DCEAC51A5576B03496a8O4K" TargetMode="External"/><Relationship Id="rId4" Type="http://schemas.openxmlformats.org/officeDocument/2006/relationships/hyperlink" Target="#P1647"/><Relationship Id="rId9"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cpp67.ru/" TargetMode="External"/><Relationship Id="rId4" Type="http://schemas.openxmlformats.org/officeDocument/2006/relationships/hyperlink" Target="#P1756"/></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cpp67.ru/" TargetMode="External"/><Relationship Id="rId4" Type="http://schemas.openxmlformats.org/officeDocument/2006/relationships/hyperlink" Target="consultantplus://offline/ref=D9ADF5FC48BFFB3533CE65059B14B54ED417E13FA76E84981224F94542C3A2E4DBED6FC18CB3BFC88530EC3B5BABE1DCEAC51A5576B03496a8O4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cpp67.ru/" TargetMode="External"/><Relationship Id="rId4" Type="http://schemas.openxmlformats.org/officeDocument/2006/relationships/hyperlink" Target="#P1381"/></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cpp67.ru/" TargetMode="External"/><Relationship Id="rId4" Type="http://schemas.openxmlformats.org/officeDocument/2006/relationships/hyperlink" Target="#P1343"/></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cpp67.r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cpp67.ru/"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cpp67.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cpp67.r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cpp67.ru/"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cpp67.ru/"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cpp67.ru/"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cpp67.r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cpp67.r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cpp67.ru/"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hyperlink" Target="http://cpp67.ru/"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hyperlink" Target="http://cpp67.ru/"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cpp67.ru/" TargetMode="External"/></Relationships>
</file>

<file path=ppt/slides/_rels/slide3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2.png"/><Relationship Id="rId10" Type="http://schemas.openxmlformats.org/officeDocument/2006/relationships/image" Target="../media/image13.jpg"/><Relationship Id="rId4" Type="http://schemas.openxmlformats.org/officeDocument/2006/relationships/hyperlink" Target="http://cpp67.ru/" TargetMode="Externa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cpp67.r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cpp67.ru/"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P947"/><Relationship Id="rId3" Type="http://schemas.openxmlformats.org/officeDocument/2006/relationships/image" Target="../media/image1.png"/><Relationship Id="rId7" Type="http://schemas.openxmlformats.org/officeDocument/2006/relationships/hyperlink" Target="#P937"/><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P925"/><Relationship Id="rId5" Type="http://schemas.openxmlformats.org/officeDocument/2006/relationships/hyperlink" Target="#P827"/><Relationship Id="rId10" Type="http://schemas.openxmlformats.org/officeDocument/2006/relationships/image" Target="../media/image2.png"/><Relationship Id="rId4" Type="http://schemas.openxmlformats.org/officeDocument/2006/relationships/hyperlink" Target="#P815"/><Relationship Id="rId9" Type="http://schemas.openxmlformats.org/officeDocument/2006/relationships/hyperlink" Target="http://cpp67.r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cpp67.ru/" TargetMode="External"/><Relationship Id="rId5" Type="http://schemas.openxmlformats.org/officeDocument/2006/relationships/hyperlink" Target="#P947"/><Relationship Id="rId4" Type="http://schemas.openxmlformats.org/officeDocument/2006/relationships/hyperlink" Target="#P918"/></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cpp67.ru/" TargetMode="External"/><Relationship Id="rId5" Type="http://schemas.openxmlformats.org/officeDocument/2006/relationships/hyperlink" Target="#P965"/><Relationship Id="rId4" Type="http://schemas.openxmlformats.org/officeDocument/2006/relationships/hyperlink" Target="consultantplus://offline/ref=D9ADF5FC48BFFB3533CE65059B14B54ED417E337A16D84981224F94542C3A2E4DBED6FC18CB2B8CD8430EC3B5BABE1DCEAC51A5576B03496a8O4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cpp67.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6209730"/>
            <a:ext cx="9906000" cy="655703"/>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p>
        </p:txBody>
      </p:sp>
      <p:sp>
        <p:nvSpPr>
          <p:cNvPr id="2" name="TextBox 1"/>
          <p:cNvSpPr txBox="1"/>
          <p:nvPr/>
        </p:nvSpPr>
        <p:spPr>
          <a:xfrm>
            <a:off x="347449" y="2040340"/>
            <a:ext cx="9211102" cy="1569660"/>
          </a:xfrm>
          <a:prstGeom prst="rect">
            <a:avLst/>
          </a:prstGeom>
          <a:noFill/>
          <a:ln>
            <a:noFill/>
          </a:ln>
        </p:spPr>
        <p:txBody>
          <a:bodyPr wrap="square" rtlCol="0">
            <a:spAutoFit/>
          </a:bodyPr>
          <a:lstStyle/>
          <a:p>
            <a:pPr lvl="0" algn="ctr"/>
            <a:r>
              <a:rPr lang="ru-RU" sz="3200" b="1" kern="2100" dirty="0">
                <a:solidFill>
                  <a:schemeClr val="tx1">
                    <a:lumMod val="65000"/>
                    <a:lumOff val="35000"/>
                  </a:schemeClr>
                </a:solidFill>
                <a:latin typeface="Open Sans" charset="0"/>
                <a:ea typeface="Open Sans" charset="0"/>
                <a:cs typeface="Open Sans" charset="0"/>
              </a:rPr>
              <a:t>Особенности технологического присоединения к электрическим сетям для субъектов МСП</a:t>
            </a:r>
          </a:p>
        </p:txBody>
      </p:sp>
      <p:pic>
        <p:nvPicPr>
          <p:cNvPr id="9" name="Изображение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170"/>
            <a:ext cx="3415505" cy="1020833"/>
          </a:xfrm>
          <a:prstGeom prst="rect">
            <a:avLst/>
          </a:prstGeom>
          <a:solidFill>
            <a:schemeClr val="bg1"/>
          </a:solidFill>
        </p:spPr>
      </p:pic>
      <p:pic>
        <p:nvPicPr>
          <p:cNvPr id="12" name="Picture 2" descr="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2735" y="408176"/>
            <a:ext cx="4530436" cy="7928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5411" y="4634004"/>
            <a:ext cx="9140589" cy="1200329"/>
          </a:xfrm>
          <a:prstGeom prst="rect">
            <a:avLst/>
          </a:prstGeom>
          <a:noFill/>
          <a:ln>
            <a:noFill/>
          </a:ln>
        </p:spPr>
        <p:txBody>
          <a:bodyPr wrap="square" rtlCol="0">
            <a:spAutoFit/>
          </a:bodyPr>
          <a:lstStyle/>
          <a:p>
            <a:pPr lvl="0" algn="r"/>
            <a:r>
              <a:rPr lang="ru-RU" sz="2400" b="1" kern="2100" dirty="0">
                <a:solidFill>
                  <a:schemeClr val="tx1">
                    <a:lumMod val="65000"/>
                    <a:lumOff val="35000"/>
                  </a:schemeClr>
                </a:solidFill>
                <a:latin typeface="Open Sans" charset="0"/>
                <a:ea typeface="Open Sans" charset="0"/>
                <a:cs typeface="Open Sans" charset="0"/>
              </a:rPr>
              <a:t>Васильчиков В.П.</a:t>
            </a:r>
          </a:p>
          <a:p>
            <a:pPr lvl="0" algn="r"/>
            <a:r>
              <a:rPr lang="ru-RU" sz="1600" kern="2100" dirty="0">
                <a:solidFill>
                  <a:schemeClr val="tx1">
                    <a:lumMod val="65000"/>
                    <a:lumOff val="35000"/>
                  </a:schemeClr>
                </a:solidFill>
                <a:latin typeface="Open Sans" charset="0"/>
                <a:ea typeface="Open Sans" charset="0"/>
                <a:cs typeface="Open Sans" charset="0"/>
              </a:rPr>
              <a:t>Директор по энергетике</a:t>
            </a:r>
          </a:p>
          <a:p>
            <a:pPr lvl="0" algn="r"/>
            <a:r>
              <a:rPr lang="ru-RU" sz="1600" kern="2100" dirty="0">
                <a:solidFill>
                  <a:schemeClr val="tx1">
                    <a:lumMod val="65000"/>
                    <a:lumOff val="35000"/>
                  </a:schemeClr>
                </a:solidFill>
                <a:latin typeface="Open Sans" charset="0"/>
                <a:ea typeface="Open Sans" charset="0"/>
                <a:cs typeface="Open Sans" charset="0"/>
              </a:rPr>
              <a:t>ООО «Корпорация инвестиционного </a:t>
            </a:r>
          </a:p>
          <a:p>
            <a:pPr lvl="0" algn="r"/>
            <a:r>
              <a:rPr lang="ru-RU" sz="1600" kern="2100" dirty="0">
                <a:solidFill>
                  <a:schemeClr val="tx1">
                    <a:lumMod val="65000"/>
                    <a:lumOff val="35000"/>
                  </a:schemeClr>
                </a:solidFill>
                <a:latin typeface="Open Sans" charset="0"/>
                <a:ea typeface="Open Sans" charset="0"/>
                <a:cs typeface="Open Sans" charset="0"/>
              </a:rPr>
              <a:t>развития Смоленской области»</a:t>
            </a:r>
          </a:p>
        </p:txBody>
      </p:sp>
    </p:spTree>
    <p:extLst>
      <p:ext uri="{BB962C8B-B14F-4D97-AF65-F5344CB8AC3E}">
        <p14:creationId xmlns:p14="http://schemas.microsoft.com/office/powerpoint/2010/main" val="320111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10</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807229"/>
            <a:ext cx="951646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ru-RU" sz="1600" dirty="0"/>
              <a:t>д) для юридических лиц - выписка из Единого государственного реестра юридических лиц, для индивидуальных предпринимателей - выписка из Единого государственного реестра индивидуальных предпринимателей, а также доверенность или иные документы, подтверждающие полномочия представителя заявителя, подающего и получающего документы, в случае если заявка подается в сетевую организацию представителем заявителя, копия паспорта гражданина Российской Федерации или иного документа, удостоверяющего личность, если заявителем выступает индивидуальный предприниматель или гражданин;</a:t>
            </a:r>
          </a:p>
          <a:p>
            <a:pPr algn="just"/>
            <a:r>
              <a:rPr lang="ru-RU" sz="1600" dirty="0"/>
              <a:t>е) утратил силу. - </a:t>
            </a:r>
            <a:r>
              <a:rPr lang="ru-RU" sz="1600" dirty="0">
                <a:hlinkClick r:id="rId4"/>
              </a:rPr>
              <a:t>Постановление</a:t>
            </a:r>
            <a:r>
              <a:rPr lang="ru-RU" sz="1600" dirty="0"/>
              <a:t> Правительства РФ от 24.09.2010 N 759;</a:t>
            </a:r>
          </a:p>
          <a:p>
            <a:pPr algn="just"/>
            <a:r>
              <a:rPr lang="ru-RU" sz="1600" dirty="0"/>
              <a:t>ж) в случае технологического присоединения энергопринимающих устройств, указанных в </a:t>
            </a:r>
            <a:r>
              <a:rPr lang="ru-RU" sz="1600" dirty="0">
                <a:hlinkClick r:id="rId5" action="ppaction://hlinkfile"/>
              </a:rPr>
              <a:t>абзаце первом пункта 8(4)</a:t>
            </a:r>
            <a:r>
              <a:rPr lang="ru-RU" sz="1600" dirty="0"/>
              <a:t> настоящих Правил, копия документа, подтверждающего согласие организации, осуществляющей управление многоквартирным домом, при наличии у такой организации соответствующих полномочий либо при ее отсутствии или отсутствии у нее полномочий согласие общего собрания владельцев жилых помещений многоквартирного дома на организацию присоединения нежилого помещения отдельными линиями от вводного устройства (вводно-распределительного устройства, главного распределительного щита), установленного на вводе питающей линии сетевой организации в соответствующее здание или его обособленную часть (если для соответствующего нежилого помещения проектом на многоквартирный дом не предусмотрено индивидуальное вводно-распределительное устройство с непосредственным присоединением к питающей линии сетевой организации);</a:t>
            </a:r>
          </a:p>
          <a:p>
            <a:endParaRPr lang="ru-RU" sz="1600" dirty="0"/>
          </a:p>
        </p:txBody>
      </p:sp>
      <p:pic>
        <p:nvPicPr>
          <p:cNvPr id="1026" name="Picture 2" descr="log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03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11</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884173"/>
            <a:ext cx="9516462"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u-RU" sz="1600" dirty="0"/>
              <a:t>з) в случае технологического присоединения энергопринимающих устройств, расположенных в границах территории садоводства или огородничества, - справка о количестве земельных участков, расположенных в границах территории садоводства или огородничества, с указанием информации о фамилии, имени, отчестве владельцев земельных участков, сериях, номерах и датах выдачи паспортов или иных документов, удостоверяющих личность в соответствии с законодательством Российской Федерации, а также в случае наличия такой информации - кадастровые номера земельных участков и данные о величине максимальной мощности энергопринимающих устройств, выделенной на каждый земельный участок в соответствии с решением общего собрания членов садоводческого или огороднического некоммерческого товарищества;</a:t>
            </a:r>
          </a:p>
          <a:p>
            <a:r>
              <a:rPr lang="ru-RU" sz="1600" dirty="0"/>
              <a:t>и) подписанный заявителем проект договора энергоснабжения (купли-продажи (поставки) электрической энергии (мощности) или протокол разногласий к проекту договора, форма которого размещена (опубликована) гарантирующим поставщиком в соответствии с </a:t>
            </a:r>
            <a:r>
              <a:rPr lang="ru-RU" sz="1600" dirty="0">
                <a:hlinkClick r:id="rId4"/>
              </a:rPr>
              <a:t>пунктом 33</a:t>
            </a:r>
            <a:r>
              <a:rPr lang="ru-RU" sz="1600" dirty="0"/>
              <a:t> Основных положений функционирования розничных рынков электрической энергии (предоставляется по желанию заявителя при намерении заключить договор энергоснабжения (купли-продажи (поставки) электрической энергии (мощности) с гарантирующим поставщиком);</a:t>
            </a:r>
          </a:p>
          <a:p>
            <a:pPr indent="265113" algn="just"/>
            <a:r>
              <a:rPr lang="ru-RU" sz="1600" b="1" i="1" dirty="0"/>
              <a:t>Сетевая организация не вправе требовать представления сведений и документов, не предусмотренных настоящими Правилами, а заявитель не обязан представлять сведения и документы, не предусмотренные настоящими Правилами.</a:t>
            </a:r>
          </a:p>
        </p:txBody>
      </p:sp>
      <p:pic>
        <p:nvPicPr>
          <p:cNvPr id="1026" name="Picture 2" descr="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926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12</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922594"/>
            <a:ext cx="951646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b="1" dirty="0"/>
              <a:t>Заявка на технологическое присоединение максимальной мощности </a:t>
            </a:r>
          </a:p>
          <a:p>
            <a:pPr algn="ctr"/>
            <a:r>
              <a:rPr lang="ru-RU" sz="1600" b="1" dirty="0"/>
              <a:t> свыше 150 кВт и менее 670 кВт.</a:t>
            </a:r>
          </a:p>
          <a:p>
            <a:pPr indent="265113" algn="just"/>
            <a:r>
              <a:rPr lang="ru-RU" sz="1600" dirty="0"/>
              <a:t> В заявке, направляемой заявителем - юридическим лицом или индивидуальным предпринимателем, максимальная мощность энергопринимающих устройств которых составляет свыше 150 кВт и менее 670 кВт, должны быть указаны:</a:t>
            </a:r>
          </a:p>
          <a:p>
            <a:pPr algn="just"/>
            <a:r>
              <a:rPr lang="ru-RU" sz="1600" dirty="0"/>
              <a:t>а) сведения, указанные в </a:t>
            </a:r>
            <a:r>
              <a:rPr lang="ru-RU" sz="1600" dirty="0">
                <a:hlinkClick r:id="rId4" action="ppaction://hlinkfile"/>
              </a:rPr>
              <a:t>подпунктах "а"</a:t>
            </a:r>
            <a:r>
              <a:rPr lang="ru-RU" sz="1600" dirty="0"/>
              <a:t> - </a:t>
            </a:r>
            <a:r>
              <a:rPr lang="ru-RU" sz="1600" dirty="0">
                <a:hlinkClick r:id="rId5" action="ppaction://hlinkfile"/>
              </a:rPr>
              <a:t>"в"</a:t>
            </a:r>
            <a:r>
              <a:rPr lang="ru-RU" sz="1600" dirty="0"/>
              <a:t>, </a:t>
            </a:r>
            <a:r>
              <a:rPr lang="ru-RU" sz="1600" dirty="0">
                <a:hlinkClick r:id="rId6" action="ppaction://hlinkfile"/>
              </a:rPr>
              <a:t>"д"</a:t>
            </a:r>
            <a:r>
              <a:rPr lang="ru-RU" sz="1600" dirty="0"/>
              <a:t>, </a:t>
            </a:r>
            <a:r>
              <a:rPr lang="ru-RU" sz="1600" dirty="0">
                <a:hlinkClick r:id="rId7" action="ppaction://hlinkfile"/>
              </a:rPr>
              <a:t>"е"</a:t>
            </a:r>
            <a:r>
              <a:rPr lang="ru-RU" sz="1600" dirty="0"/>
              <a:t> и </a:t>
            </a:r>
            <a:r>
              <a:rPr lang="ru-RU" sz="1600" dirty="0">
                <a:hlinkClick r:id="rId8" action="ppaction://hlinkfile"/>
              </a:rPr>
              <a:t>"и"</a:t>
            </a:r>
            <a:r>
              <a:rPr lang="ru-RU" sz="1600" dirty="0"/>
              <a:t> - </a:t>
            </a:r>
            <a:r>
              <a:rPr lang="ru-RU" sz="1600" dirty="0">
                <a:hlinkClick r:id="rId9" action="ppaction://hlinkfile"/>
              </a:rPr>
              <a:t>"л" пункта 9</a:t>
            </a:r>
            <a:r>
              <a:rPr lang="ru-RU" sz="1600" dirty="0"/>
              <a:t> настоящих Правил;</a:t>
            </a:r>
          </a:p>
          <a:p>
            <a:pPr algn="just"/>
            <a:r>
              <a:rPr lang="ru-RU" sz="1600" dirty="0"/>
              <a:t>б) запрашиваемая максимальная мощность энергопринимающих устройств заявителя;</a:t>
            </a:r>
          </a:p>
          <a:p>
            <a:pPr algn="just"/>
            <a:r>
              <a:rPr lang="ru-RU" sz="1600" dirty="0"/>
              <a:t>в) характер нагрузки (вид производственной деятельности).</a:t>
            </a:r>
          </a:p>
          <a:p>
            <a:endParaRPr lang="ru-RU" sz="1600" b="1" i="1" dirty="0"/>
          </a:p>
        </p:txBody>
      </p:sp>
      <p:pic>
        <p:nvPicPr>
          <p:cNvPr id="1026" name="Picture 2" descr="logo">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495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13</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882208"/>
            <a:ext cx="951646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b="1" dirty="0"/>
              <a:t>Заявка на технологическое присоединение максимальной мощности </a:t>
            </a:r>
          </a:p>
          <a:p>
            <a:pPr algn="ctr"/>
            <a:r>
              <a:rPr lang="ru-RU" sz="1600" b="1" dirty="0"/>
              <a:t> до 150 кВт.</a:t>
            </a:r>
          </a:p>
          <a:p>
            <a:pPr indent="265113" algn="just"/>
            <a:r>
              <a:rPr lang="ru-RU" sz="1600" dirty="0"/>
              <a:t>В заявке, направляемой заявителем - юридическим лицом или индивидуальным предпринимателем в целях технологического присоединения по второй или третьей категории надежности энергопринимающих устройств, максимальная мощность которых составляет до 150 кВт включительно (с учетом ранее присоединенных в данной точке присоединения энергопринимающих устройств), должны быть указаны:</a:t>
            </a:r>
          </a:p>
          <a:p>
            <a:pPr algn="just"/>
            <a:r>
              <a:rPr lang="ru-RU" sz="1600" dirty="0"/>
              <a:t>а) сведения, предусмотренные </a:t>
            </a:r>
            <a:r>
              <a:rPr lang="ru-RU" sz="1600" dirty="0">
                <a:hlinkClick r:id="rId4" action="ppaction://hlinkfile"/>
              </a:rPr>
              <a:t>подпунктами "а"</a:t>
            </a:r>
            <a:r>
              <a:rPr lang="ru-RU" sz="1600" dirty="0"/>
              <a:t> - </a:t>
            </a:r>
            <a:r>
              <a:rPr lang="ru-RU" sz="1600" dirty="0">
                <a:hlinkClick r:id="rId5" action="ppaction://hlinkfile"/>
              </a:rPr>
              <a:t>"в"</a:t>
            </a:r>
            <a:r>
              <a:rPr lang="ru-RU" sz="1600" dirty="0"/>
              <a:t> и </a:t>
            </a:r>
            <a:r>
              <a:rPr lang="ru-RU" sz="1600" dirty="0">
                <a:hlinkClick r:id="rId6" action="ppaction://hlinkfile"/>
              </a:rPr>
              <a:t>"и"</a:t>
            </a:r>
            <a:r>
              <a:rPr lang="ru-RU" sz="1600" dirty="0"/>
              <a:t> - </a:t>
            </a:r>
            <a:r>
              <a:rPr lang="ru-RU" sz="1600" dirty="0">
                <a:hlinkClick r:id="rId7" action="ppaction://hlinkfile"/>
              </a:rPr>
              <a:t>"л" пункта 9</a:t>
            </a:r>
            <a:r>
              <a:rPr lang="ru-RU" sz="1600" dirty="0"/>
              <a:t> настоящих Правил;</a:t>
            </a:r>
          </a:p>
          <a:p>
            <a:pPr algn="just"/>
            <a:r>
              <a:rPr lang="ru-RU" sz="1600" dirty="0"/>
              <a:t>б) запрашиваемая максимальная мощность присоединяемых энергопринимающих устройств заявителя;</a:t>
            </a:r>
          </a:p>
          <a:p>
            <a:pPr algn="just"/>
            <a:r>
              <a:rPr lang="ru-RU" sz="1600" dirty="0"/>
              <a:t>в) характер нагрузки (вид экономической деятельности хозяйствующего субъекта);</a:t>
            </a:r>
          </a:p>
          <a:p>
            <a:pPr algn="just"/>
            <a:r>
              <a:rPr lang="ru-RU" sz="1600" dirty="0"/>
              <a:t>г) предложения по порядку расчетов и условиям рассрочки платежа за технологическое присоединение - для заявителей, максимальная мощность энергопринимающих устройств которых составляет свыше 15 и до 150 кВт включительно.</a:t>
            </a:r>
          </a:p>
        </p:txBody>
      </p:sp>
      <p:pic>
        <p:nvPicPr>
          <p:cNvPr id="1026" name="Picture 2" descr="logo">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907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14</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882207"/>
            <a:ext cx="951646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b="1" dirty="0"/>
              <a:t>Заявка на технологическое присоединение максимальной мощности </a:t>
            </a:r>
          </a:p>
          <a:p>
            <a:pPr algn="ctr"/>
            <a:r>
              <a:rPr lang="ru-RU" sz="1600" b="1" dirty="0"/>
              <a:t> до 15 кВт.</a:t>
            </a:r>
          </a:p>
          <a:p>
            <a:pPr indent="265113" algn="just"/>
            <a:r>
              <a:rPr lang="ru-RU" sz="1600" dirty="0"/>
              <a:t>В заявке, направляемой заявителем - физическим лицом в целях технологического присоединения энергопринимающих устройств, максимальная мощность которых составляет до 15 кВт включительно (с учетом ранее присоединенных в данной точке присоединения энергопринимающих устройств), которые используются для бытовых и иных нужд, не связанных с осуществлением предпринимательской деятельности, и электроснабжение которых предусматривается по одному источнику, должны быть указаны:</a:t>
            </a:r>
          </a:p>
          <a:p>
            <a:pPr algn="just"/>
            <a:r>
              <a:rPr lang="ru-RU" sz="1600" dirty="0"/>
              <a:t>а) фамилия, имя и отчество заявителя, серия, номер и дата выдачи паспорта или иного документа, удостоверяющего личность в соответствии с законодательством Российской Федерации;</a:t>
            </a:r>
          </a:p>
          <a:p>
            <a:pPr algn="just"/>
            <a:r>
              <a:rPr lang="ru-RU" sz="1600" dirty="0"/>
              <a:t>б) место жительства заявителя;</a:t>
            </a:r>
          </a:p>
          <a:p>
            <a:pPr algn="just"/>
            <a:r>
              <a:rPr lang="ru-RU" sz="1600" dirty="0"/>
              <a:t>в) сведения, предусмотренные </a:t>
            </a:r>
            <a:r>
              <a:rPr lang="ru-RU" sz="1600" dirty="0">
                <a:hlinkClick r:id="rId4" action="ppaction://hlinkfile"/>
              </a:rPr>
              <a:t>подпунктами "б"</a:t>
            </a:r>
            <a:r>
              <a:rPr lang="ru-RU" sz="1600" dirty="0"/>
              <a:t>, </a:t>
            </a:r>
            <a:r>
              <a:rPr lang="ru-RU" sz="1600" dirty="0">
                <a:hlinkClick r:id="rId5" action="ppaction://hlinkfile"/>
              </a:rPr>
              <a:t>"и"</a:t>
            </a:r>
            <a:r>
              <a:rPr lang="ru-RU" sz="1600" dirty="0"/>
              <a:t> и </a:t>
            </a:r>
            <a:r>
              <a:rPr lang="ru-RU" sz="1600" dirty="0">
                <a:hlinkClick r:id="rId6" action="ppaction://hlinkfile"/>
              </a:rPr>
              <a:t>"л" пункта 9</a:t>
            </a:r>
            <a:r>
              <a:rPr lang="ru-RU" sz="1600" dirty="0"/>
              <a:t> настоящих Правил;</a:t>
            </a:r>
          </a:p>
          <a:p>
            <a:pPr algn="just"/>
            <a:r>
              <a:rPr lang="ru-RU" sz="1600" dirty="0"/>
              <a:t>г) запрашиваемая максимальная мощность энергопринимающих устройств заявителя.</a:t>
            </a:r>
          </a:p>
        </p:txBody>
      </p:sp>
      <p:pic>
        <p:nvPicPr>
          <p:cNvPr id="1026" name="Picture 2" descr="logo">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48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15</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560989"/>
            <a:ext cx="951646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b="1" dirty="0"/>
              <a:t>Сроки направление договора и технических условий на технологическое присоединение максимальной мощности до 15 кВт и  до 150кВт.</a:t>
            </a:r>
          </a:p>
          <a:p>
            <a:pPr indent="265113"/>
            <a:r>
              <a:rPr lang="ru-RU" sz="1600" dirty="0"/>
              <a:t>В адрес заявителей, указанных в </a:t>
            </a:r>
            <a:r>
              <a:rPr lang="ru-RU" sz="1600" dirty="0">
                <a:hlinkClick r:id="rId4" action="ppaction://hlinkfile"/>
              </a:rPr>
              <a:t>пунктах 12(1)</a:t>
            </a:r>
            <a:r>
              <a:rPr lang="ru-RU" sz="1600" dirty="0"/>
              <a:t> и </a:t>
            </a:r>
            <a:r>
              <a:rPr lang="ru-RU" sz="1600" dirty="0">
                <a:hlinkClick r:id="rId5" action="ppaction://hlinkfile"/>
              </a:rPr>
              <a:t>14</a:t>
            </a:r>
            <a:r>
              <a:rPr lang="ru-RU" sz="1600" dirty="0"/>
              <a:t> настоящих Правил, сетевая организация направляет в бумажном виде для подписания заполненный и подписанный проект договора в 2 экземплярах и технические условия как неотъемлемое приложение к договору в течение 15 дней со дня получения заявки от заявителя (уполномоченного представителя) или иной сетевой организации, направленной в том числе посредством официального сайта сетевой организации или иного официального сайта в информационно-телекоммуникационной сети "Интернет", определяемого Правительством Российской Федерации.</a:t>
            </a:r>
          </a:p>
          <a:p>
            <a:pPr indent="265113"/>
            <a:endParaRPr lang="ru-RU" sz="1600" dirty="0"/>
          </a:p>
          <a:p>
            <a:pPr algn="ctr"/>
            <a:r>
              <a:rPr lang="ru-RU" sz="1600" b="1" dirty="0"/>
              <a:t>Сроки направление договора и технических условий на технологическое присоединение иным Заявителям</a:t>
            </a:r>
            <a:endParaRPr lang="ru-RU" sz="1600" dirty="0"/>
          </a:p>
          <a:p>
            <a:pPr indent="265113" algn="just"/>
            <a:r>
              <a:rPr lang="ru-RU" sz="1600" dirty="0"/>
              <a:t>В адрес заявителей, за исключением заявителей, указанных в </a:t>
            </a:r>
            <a:r>
              <a:rPr lang="ru-RU" sz="1600" dirty="0">
                <a:hlinkClick r:id="rId6" action="ppaction://hlinkfile"/>
              </a:rPr>
              <a:t>абзацах первом</a:t>
            </a:r>
            <a:r>
              <a:rPr lang="ru-RU" sz="1600" dirty="0"/>
              <a:t> и </a:t>
            </a:r>
            <a:r>
              <a:rPr lang="ru-RU" sz="1600" dirty="0">
                <a:hlinkClick r:id="rId7" action="ppaction://hlinkfile"/>
              </a:rPr>
              <a:t>втором</a:t>
            </a:r>
            <a:r>
              <a:rPr lang="ru-RU" sz="1600" dirty="0"/>
              <a:t> настоящего пункта, сетевая организация направляет для подписания заполненный и подписанный ею проект договора в 2 экземплярах и технические условия как неотъемлемое приложение к договору в течение 20 рабочих дней со дня получения заявки.</a:t>
            </a:r>
          </a:p>
          <a:p>
            <a:pPr indent="265113" algn="just"/>
            <a:r>
              <a:rPr lang="ru-RU" sz="1600" dirty="0"/>
              <a:t>В целях временного технологического присоединения сетевая организация направляет заявителю в бумажном виде для подписания заполненный и подписанный ею проект договора в 2 экземплярах и технические условия как неотъемлемое приложение к такому договору в течение 10 дней со дня получения заявки, направленной в том числе посредством официального сайта сетевой организации или иного официального сайта в информационно-телекоммуникационной сети "Интернет", определяемого Правительством Российской Федерации.</a:t>
            </a:r>
          </a:p>
        </p:txBody>
      </p:sp>
      <p:pic>
        <p:nvPicPr>
          <p:cNvPr id="1026" name="Picture 2" descr="logo">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650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16</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748193"/>
            <a:ext cx="951646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b="1" dirty="0"/>
              <a:t>Рассмотрение сетевой организацией Заявка на технологическое присоединение. </a:t>
            </a:r>
          </a:p>
          <a:p>
            <a:pPr indent="265113" algn="just"/>
            <a:r>
              <a:rPr lang="ru-RU" sz="1600" dirty="0"/>
              <a:t>Сетевая организация в течение 3 рабочих дней рассматривает заявку, а также приложенные к ней документы и сведения и проверяет их на соответствие требованиям, указанным в </a:t>
            </a:r>
            <a:r>
              <a:rPr lang="ru-RU" sz="1600" dirty="0">
                <a:hlinkClick r:id="rId4" action="ppaction://hlinkfile"/>
              </a:rPr>
              <a:t>пунктах 9</a:t>
            </a:r>
            <a:r>
              <a:rPr lang="ru-RU" sz="1600" dirty="0"/>
              <a:t>, </a:t>
            </a:r>
            <a:r>
              <a:rPr lang="ru-RU" sz="1600" dirty="0">
                <a:hlinkClick r:id="rId5" action="ppaction://hlinkfile"/>
              </a:rPr>
              <a:t>10</a:t>
            </a:r>
            <a:r>
              <a:rPr lang="ru-RU" sz="1600" dirty="0"/>
              <a:t> и </a:t>
            </a:r>
            <a:r>
              <a:rPr lang="ru-RU" sz="1600" dirty="0">
                <a:hlinkClick r:id="rId6" action="ppaction://hlinkfile"/>
              </a:rPr>
              <a:t>12</a:t>
            </a:r>
            <a:r>
              <a:rPr lang="ru-RU" sz="1600" dirty="0"/>
              <a:t> - </a:t>
            </a:r>
            <a:r>
              <a:rPr lang="ru-RU" sz="1600" dirty="0">
                <a:hlinkClick r:id="rId7" action="ppaction://hlinkfile"/>
              </a:rPr>
              <a:t>14</a:t>
            </a:r>
            <a:r>
              <a:rPr lang="ru-RU" sz="1600" dirty="0"/>
              <a:t> настоящих Правил. При отсутствии сведений и документов, указанных в </a:t>
            </a:r>
            <a:r>
              <a:rPr lang="ru-RU" sz="1600" dirty="0">
                <a:hlinkClick r:id="rId4" action="ppaction://hlinkfile"/>
              </a:rPr>
              <a:t>пунктах 9</a:t>
            </a:r>
            <a:r>
              <a:rPr lang="ru-RU" sz="1600" dirty="0"/>
              <a:t>, </a:t>
            </a:r>
            <a:r>
              <a:rPr lang="ru-RU" sz="1600" dirty="0">
                <a:hlinkClick r:id="rId5" action="ppaction://hlinkfile"/>
              </a:rPr>
              <a:t>10</a:t>
            </a:r>
            <a:r>
              <a:rPr lang="ru-RU" sz="1600" dirty="0"/>
              <a:t> и </a:t>
            </a:r>
            <a:r>
              <a:rPr lang="ru-RU" sz="1600" dirty="0">
                <a:hlinkClick r:id="rId6" action="ppaction://hlinkfile"/>
              </a:rPr>
              <a:t>12</a:t>
            </a:r>
            <a:r>
              <a:rPr lang="ru-RU" sz="1600" dirty="0"/>
              <a:t> - </a:t>
            </a:r>
            <a:r>
              <a:rPr lang="ru-RU" sz="1600" dirty="0">
                <a:hlinkClick r:id="rId7" action="ppaction://hlinkfile"/>
              </a:rPr>
              <a:t>14</a:t>
            </a:r>
            <a:r>
              <a:rPr lang="ru-RU" sz="1600" dirty="0"/>
              <a:t> настоящих Правил, сетевая организация не позднее 3 рабочих дней со дня получения заявки направляет заявителю уведомление о необходимости в течение 20 рабочих дней со дня его получения представить недостающие сведения и (или) документы и приостанавливает рассмотрение заявки до получения недостающих сведений и документов.</a:t>
            </a:r>
          </a:p>
          <a:p>
            <a:pPr indent="265113" algn="just"/>
            <a:endParaRPr lang="ru-RU" sz="1600" dirty="0"/>
          </a:p>
          <a:p>
            <a:pPr indent="265113" algn="ctr"/>
            <a:r>
              <a:rPr lang="ru-RU" sz="1600" b="1" dirty="0"/>
              <a:t>Заключение договора на технологическое присоединение. </a:t>
            </a:r>
          </a:p>
          <a:p>
            <a:pPr indent="265113" algn="just"/>
            <a:r>
              <a:rPr lang="ru-RU" sz="1600" dirty="0"/>
              <a:t>Заявитель подписывает оба экземпляра проекта договора в течение 10 рабочих дней с даты получения подписанного сетевой организацией проекта договора и направляет в указанный срок 1 экземпляр сетевой организации с приложением к нему документов, подтверждающих полномочия лица, подписавшего такой договор.</a:t>
            </a:r>
          </a:p>
          <a:p>
            <a:pPr indent="265113" algn="just"/>
            <a:r>
              <a:rPr lang="ru-RU" sz="1600" dirty="0"/>
              <a:t>В случае несогласия с представленным сетевой организацией проектом договора и (или) несоответствия его настоящим Правилам заявитель вправе в течение 10 рабочих дней со дня получения подписанного сетевой организацией проекта договора и технических условий направить сетевой организации мотивированный отказ от подписания проекта договора с предложением об изменении представленного проекта договора и требованием о приведении его в соответствие с настоящими Правилами.</a:t>
            </a:r>
          </a:p>
        </p:txBody>
      </p:sp>
      <p:pic>
        <p:nvPicPr>
          <p:cNvPr id="1026" name="Picture 2" descr="logo">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191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17</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878289"/>
            <a:ext cx="951646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265113"/>
            <a:r>
              <a:rPr lang="ru-RU" sz="1600" dirty="0"/>
              <a:t>В случае направления заявителем в течение 10 рабочих дней после получения от сетевой организации проекта договора мотивированного отказа от подписания этого проекта договора с требованием приведения его в соответствие с настоящими Правилами сетевая организация обязана привести проект договора в соответствие с настоящими Правилами в течение 10 рабочих дней со дня получения такого требования и представить заявителю новую редакцию проекта договора для подписания, а также технические условия (как неотъемлемое приложение к договору).</a:t>
            </a:r>
          </a:p>
          <a:p>
            <a:pPr indent="265113"/>
            <a:r>
              <a:rPr lang="ru-RU" sz="1600" dirty="0"/>
              <a:t>Договор считается заключенным с даты поступления подписанного заявителем экземпляра договора в сетевую организацию.</a:t>
            </a:r>
          </a:p>
        </p:txBody>
      </p:sp>
      <p:pic>
        <p:nvPicPr>
          <p:cNvPr id="1026"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377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18</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787310"/>
            <a:ext cx="951646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265113" algn="ctr"/>
            <a:r>
              <a:rPr lang="ru-RU" sz="1600" b="1" dirty="0"/>
              <a:t>Сроки осуществления технологического присоединения</a:t>
            </a:r>
            <a:r>
              <a:rPr lang="ru-RU" sz="1600" dirty="0"/>
              <a:t>.</a:t>
            </a:r>
          </a:p>
          <a:p>
            <a:pPr algn="just"/>
            <a:r>
              <a:rPr lang="ru-RU" sz="1600" dirty="0"/>
              <a:t>15 рабочих дней (если в заявке не указан более продолжительный срок) для осуществления мероприятий по технологическому присоединению, отнесенных к обязанностям сетевой организации, - при временном технологическом присоединении;</a:t>
            </a:r>
          </a:p>
          <a:p>
            <a:pPr algn="just"/>
            <a:r>
              <a:rPr lang="ru-RU" sz="1600" dirty="0"/>
              <a:t>4 месяца - для заявителей, максимальная мощность энергопринимающих устройств которых составляет до 670 кВт включительно;</a:t>
            </a:r>
          </a:p>
          <a:p>
            <a:pPr algn="just"/>
            <a:r>
              <a:rPr lang="ru-RU" sz="1600" dirty="0"/>
              <a:t>1 год - для заявителей, максимальная мощность энергопринимающих устройств которых составляет свыше 670 кВт;</a:t>
            </a:r>
          </a:p>
          <a:p>
            <a:pPr algn="just"/>
            <a:r>
              <a:rPr lang="ru-RU" sz="1600" dirty="0"/>
              <a:t>в иных случаях:</a:t>
            </a:r>
          </a:p>
          <a:p>
            <a:pPr algn="just"/>
            <a:r>
              <a:rPr lang="ru-RU" sz="1600" dirty="0"/>
              <a:t>15 рабочих дней (если в заявке не указан более продолжительный срок) - при временном технологическом присоединении заявителей, </a:t>
            </a:r>
            <a:r>
              <a:rPr lang="ru-RU" sz="1600" dirty="0" err="1"/>
              <a:t>энергопринимающие</a:t>
            </a:r>
            <a:r>
              <a:rPr lang="ru-RU" sz="1600" dirty="0"/>
              <a:t> устройства которых являются передвижными и имеют максимальную мощность до 150 кВт включительно, если расстояние от </a:t>
            </a:r>
            <a:r>
              <a:rPr lang="ru-RU" sz="1600" dirty="0" err="1"/>
              <a:t>энергопринимающего</a:t>
            </a:r>
            <a:r>
              <a:rPr lang="ru-RU" sz="1600" dirty="0"/>
              <a:t> устройства заявителя до существующих электрических сетей необходимого класса напряжения составляет не более 300 метров;</a:t>
            </a:r>
          </a:p>
          <a:p>
            <a:pPr algn="just"/>
            <a:r>
              <a:rPr lang="ru-RU" sz="1600" dirty="0"/>
              <a:t>6 месяцев - для заявителей, указанных в </a:t>
            </a:r>
            <a:r>
              <a:rPr lang="ru-RU" sz="1600" dirty="0">
                <a:hlinkClick r:id="rId4" action="ppaction://hlinkfile"/>
              </a:rPr>
              <a:t>пунктах 12(1)</a:t>
            </a:r>
            <a:r>
              <a:rPr lang="ru-RU" sz="1600" dirty="0"/>
              <a:t>, </a:t>
            </a:r>
            <a:r>
              <a:rPr lang="ru-RU" sz="1600" dirty="0">
                <a:hlinkClick r:id="rId5" action="ppaction://hlinkfile"/>
              </a:rPr>
              <a:t>14</a:t>
            </a:r>
            <a:r>
              <a:rPr lang="ru-RU" sz="1600" dirty="0"/>
              <a:t> и </a:t>
            </a:r>
            <a:r>
              <a:rPr lang="ru-RU" sz="1600" dirty="0">
                <a:hlinkClick r:id="rId6" action="ppaction://hlinkfile"/>
              </a:rPr>
              <a:t>34</a:t>
            </a:r>
            <a:r>
              <a:rPr lang="ru-RU" sz="1600" dirty="0"/>
              <a:t> настоящих Правил, если технологическое присоединение осуществляется к электрическим сетям, уровень напряжения которых составляет до 20 </a:t>
            </a:r>
            <a:r>
              <a:rPr lang="ru-RU" sz="1600" dirty="0" err="1"/>
              <a:t>кВ</a:t>
            </a:r>
            <a:r>
              <a:rPr lang="ru-RU" sz="1600" dirty="0"/>
              <a:t> включительно, и если расстояние от существующих электрических сетей необходимого класса напряжения до границ участка заявителя, на котором расположены присоединяемые </a:t>
            </a:r>
            <a:r>
              <a:rPr lang="ru-RU" sz="1600" dirty="0" err="1"/>
              <a:t>энергопринимающие</a:t>
            </a:r>
            <a:r>
              <a:rPr lang="ru-RU" sz="1600" dirty="0"/>
              <a:t> устройства, составляет не более 300 метров в городах и поселках городского типа и не более 500 метров в сельской местности.</a:t>
            </a:r>
          </a:p>
          <a:p>
            <a:pPr indent="265113" algn="ctr"/>
            <a:endParaRPr lang="ru-RU" sz="1600" dirty="0"/>
          </a:p>
        </p:txBody>
      </p:sp>
      <p:pic>
        <p:nvPicPr>
          <p:cNvPr id="1026" name="Picture 2" descr="logo">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783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19</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669323"/>
            <a:ext cx="951646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ru-RU" sz="1600" dirty="0"/>
              <a:t>1 год - для заявителей, максимальная мощность энергопринимающих устройств которых составляет менее 670 кВт, а также для заявителей, максимальная мощность энергопринимающих устройств которых составляет не менее 670 кВт, при технологическом присоединении к объектам электросетевого хозяйства организации по управлению единой национальной (общероссийской) электрической сетью;</a:t>
            </a:r>
          </a:p>
          <a:p>
            <a:pPr algn="just"/>
            <a:r>
              <a:rPr lang="ru-RU" sz="1600" dirty="0"/>
              <a:t>2 года - для заявителей, максимальная мощность энергопринимающих устройств которых составляет не менее 670 кВт, в том числе при технологическом присоединении к объектам электросетевого хозяйства организации по управлению единой национальной (общероссийской) электрической сетью, если для осуществления технологического присоединения энергопринимающих устройств или объектов электроэнергетики заявителя требуется выполнение работ по строительству (реконструкции) объектов электросетевого хозяйства, включенных (подлежащих включению) в инвестиционные программы смежных сетевых организаций, и (или) объектов по производству электрической энергии.</a:t>
            </a:r>
          </a:p>
          <a:p>
            <a:pPr algn="just"/>
            <a:r>
              <a:rPr lang="ru-RU" sz="1600" dirty="0"/>
              <a:t>Для заявителей, максимальная мощность энергопринимающих устройств которых составляет не менее 670 кВт, по инициативе (обращению) заявителя договором могут быть установлены иные сроки (но не более 4 лет);</a:t>
            </a:r>
          </a:p>
          <a:p>
            <a:pPr algn="ctr"/>
            <a:r>
              <a:rPr lang="ru-RU" sz="1600" b="1" dirty="0"/>
              <a:t>Балансовая ответственность сторон договора.</a:t>
            </a:r>
          </a:p>
          <a:p>
            <a:pPr algn="just"/>
            <a:r>
              <a:rPr lang="ru-RU" sz="1600" dirty="0"/>
              <a:t>Заявители несут балансовую и эксплуатационную ответственность в границах своего участка, до границ участка заявителя балансовую и эксплуатационную ответственность несет сетевая организация, если иное не установлено соглашением между сетевой организацией и заявителем, заключенным на основании его обращения в сетевую организацию.</a:t>
            </a:r>
          </a:p>
        </p:txBody>
      </p:sp>
      <p:pic>
        <p:nvPicPr>
          <p:cNvPr id="1026"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87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2</a:t>
            </a:fld>
            <a:endParaRPr lang="ru-RU" altLang="ru-RU" sz="1200">
              <a:solidFill>
                <a:schemeClr val="bg1"/>
              </a:solidFill>
              <a:latin typeface="Open Sans" pitchFamily="34" charset="0"/>
              <a:cs typeface="Arial" charset="0"/>
            </a:endParaRPr>
          </a:p>
        </p:txBody>
      </p:sp>
      <p:sp>
        <p:nvSpPr>
          <p:cNvPr id="13320" name="Прямоугольник 9"/>
          <p:cNvSpPr>
            <a:spLocks noChangeArrowheads="1"/>
          </p:cNvSpPr>
          <p:nvPr/>
        </p:nvSpPr>
        <p:spPr bwMode="auto">
          <a:xfrm>
            <a:off x="869950" y="1020769"/>
            <a:ext cx="791686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algn="ctr" eaLnBrk="1" hangingPunct="1">
              <a:lnSpc>
                <a:spcPct val="100000"/>
              </a:lnSpc>
              <a:spcBef>
                <a:spcPct val="0"/>
              </a:spcBef>
              <a:buClr>
                <a:srgbClr val="404040"/>
              </a:buClr>
              <a:buFontTx/>
              <a:buNone/>
            </a:pPr>
            <a:r>
              <a:rPr lang="ru-RU" altLang="ru-RU" sz="1800" b="1" dirty="0">
                <a:solidFill>
                  <a:srgbClr val="002060"/>
                </a:solidFill>
                <a:latin typeface="Open Sans" pitchFamily="34" charset="0"/>
              </a:rPr>
              <a:t>          </a:t>
            </a:r>
            <a:endParaRPr lang="ru-RU" altLang="ru-RU" sz="1800" dirty="0">
              <a:solidFill>
                <a:srgbClr val="002060"/>
              </a:solidFill>
              <a:latin typeface="Open Sans" pitchFamily="34"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742950" y="3616456"/>
            <a:ext cx="902002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rPr>
              <a:t/>
            </a:r>
            <a:br>
              <a:rPr kumimoji="0" lang="ru-RU" sz="900" b="0" i="0" u="none" strike="noStrike" cap="none" normalizeH="0" baseline="0">
                <a:ln>
                  <a:noFill/>
                </a:ln>
                <a:solidFill>
                  <a:schemeClr val="tx1"/>
                </a:solidFill>
                <a:effectLst/>
              </a:rPr>
            </a:br>
            <a:endParaRPr kumimoji="0" lang="ru-RU" sz="1800" b="0" i="0" u="none" strike="noStrike" cap="none" normalizeH="0" baseline="0">
              <a:ln>
                <a:noFill/>
              </a:ln>
              <a:solidFill>
                <a:schemeClr val="tx1"/>
              </a:solidFill>
              <a:effectLst/>
              <a:latin typeface="Arial" panose="020B0604020202020204" pitchFamily="34" charset="0"/>
            </a:endParaRPr>
          </a:p>
        </p:txBody>
      </p:sp>
      <p:pic>
        <p:nvPicPr>
          <p:cNvPr id="1026"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77723" y="474345"/>
            <a:ext cx="9010627" cy="3693319"/>
          </a:xfrm>
          <a:prstGeom prst="rect">
            <a:avLst/>
          </a:prstGeom>
        </p:spPr>
        <p:txBody>
          <a:bodyPr wrap="square">
            <a:spAutoFit/>
          </a:bodyPr>
          <a:lstStyle/>
          <a:p>
            <a:endParaRPr lang="ru-RU" b="1" dirty="0">
              <a:solidFill>
                <a:srgbClr val="333333"/>
              </a:solidFill>
            </a:endParaRPr>
          </a:p>
          <a:p>
            <a:endParaRPr lang="ru-RU" b="1" dirty="0">
              <a:solidFill>
                <a:srgbClr val="333333"/>
              </a:solidFill>
            </a:endParaRPr>
          </a:p>
          <a:p>
            <a:pPr algn="just"/>
            <a:r>
              <a:rPr lang="ru-RU" b="1" dirty="0">
                <a:solidFill>
                  <a:srgbClr val="333333"/>
                </a:solidFill>
              </a:rPr>
              <a:t>Постановление Правительства РФ от 27.12.2004 N 861 (ред. от 19.04.2019, с изм. от 25.04.2019) "Об утверждении Правил недискриминационного доступа к услугам по передаче электрической энергии и оказания этих услуг, Правил недискриминационного доступа к услугам по оперативно-диспетчерскому управлению в электроэнергетике и оказания этих услуг, Правил недискриминационного доступа к услугам администратора торговой системы оптового рынка и оказания этих услуг и Правил технологического присоединения энергопринимающих устройств потребителей электрической энергии, объектов по производству электрической энергии, а также объектов электросетевого хозяйства, принадлежащих сетевым организациям и иным лицам, к электрическим сетям"</a:t>
            </a:r>
          </a:p>
        </p:txBody>
      </p:sp>
    </p:spTree>
    <p:extLst>
      <p:ext uri="{BB962C8B-B14F-4D97-AF65-F5344CB8AC3E}">
        <p14:creationId xmlns:p14="http://schemas.microsoft.com/office/powerpoint/2010/main" val="3026579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20</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763570"/>
            <a:ext cx="9516462"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b="1" dirty="0"/>
              <a:t>Нарушение Заявителем сроков выполнения мероприятий по технологическому присоединению.</a:t>
            </a:r>
          </a:p>
          <a:p>
            <a:pPr indent="265113" algn="just"/>
            <a:r>
              <a:rPr lang="ru-RU" sz="1600" dirty="0"/>
              <a:t>Срок осуществления мероприятий по технологическому присоединению (в случае если техническими условиями предусмотрен поэтапный ввод в работу энергопринимающих устройств - мероприятий, предусмотренных очередным этапом) считается нарушенным заявителем при наступлении хотя бы одного из следующих обстоятельств:</a:t>
            </a:r>
          </a:p>
          <a:p>
            <a:pPr algn="just"/>
            <a:r>
              <a:rPr lang="ru-RU" sz="1600" dirty="0"/>
              <a:t>а) заявитель не направил в адрес сетевой организации уведомление о выполнении им мероприятий, предусмотренных техническими условиями, в том числе уведомление об устранении замечаний, полученных по результатам проверки выполнения технических условий;</a:t>
            </a:r>
          </a:p>
          <a:p>
            <a:pPr algn="just"/>
            <a:r>
              <a:rPr lang="ru-RU" sz="1600" dirty="0"/>
              <a:t>б) заявитель уклоняется от проведения проверки выполнения технических условий, в том числе от проведения повторного осмотра </a:t>
            </a:r>
            <a:r>
              <a:rPr lang="ru-RU" sz="1600" dirty="0" err="1"/>
              <a:t>энергопринимающего</a:t>
            </a:r>
            <a:r>
              <a:rPr lang="ru-RU" sz="1600" dirty="0"/>
              <a:t> устройства после доставки сетевой организации направленного заявителем уведомления об устранении замечаний, выявленных в результате проверки выполнения технических условий;</a:t>
            </a:r>
          </a:p>
          <a:p>
            <a:pPr algn="just"/>
            <a:r>
              <a:rPr lang="ru-RU" sz="1600" dirty="0"/>
              <a:t>в) заявитель не устранил замечания, выявленные в результате проведения проверки выполнения технических условий;</a:t>
            </a:r>
          </a:p>
          <a:p>
            <a:pPr algn="just"/>
            <a:r>
              <a:rPr lang="ru-RU" sz="1600" dirty="0"/>
              <a:t>г) заявитель ненадлежащим образом исполнил обязательства по внесению платы за технологическое присоединение.</a:t>
            </a:r>
          </a:p>
        </p:txBody>
      </p:sp>
      <p:pic>
        <p:nvPicPr>
          <p:cNvPr id="1026"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515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21</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605205"/>
            <a:ext cx="951646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b="1" dirty="0"/>
              <a:t>Мероприятия по технологическому присоединению.</a:t>
            </a:r>
          </a:p>
          <a:p>
            <a:pPr algn="just"/>
            <a:r>
              <a:rPr lang="ru-RU" sz="1600" dirty="0"/>
              <a:t>а) подготовку, выдачу сетевой организацией технических условий и их согласование с системным оператором (субъектом оперативно-диспетчерского управления в технологически изолированных территориальных электроэнергетических системах), а в случае выдачи технических условий электростанцией - согласование их с системным оператором (субъектом оперативно-диспетчерского управления в технологически изолированных территориальных электроэнергетических системах) и со смежными сетевыми организациями;</a:t>
            </a:r>
          </a:p>
          <a:p>
            <a:pPr algn="just"/>
            <a:r>
              <a:rPr lang="ru-RU" sz="1600" dirty="0"/>
              <a:t>б) разработку сетевой организацией проектной документации согласно обязательствам, предусмотренным техническими условиями;</a:t>
            </a:r>
          </a:p>
          <a:p>
            <a:pPr algn="just"/>
            <a:r>
              <a:rPr lang="ru-RU" sz="1600" dirty="0"/>
              <a:t>в) разработку заявителем проектной документации в границах его земельного участка согласно обязательствам, предусмотренным техническими условиями, за исключением случаев, когда в соответствии с законодательством Российской Федерации о градостроительной деятельности разработка проектной документации не является обязательной;</a:t>
            </a:r>
          </a:p>
          <a:p>
            <a:pPr algn="just"/>
            <a:r>
              <a:rPr lang="ru-RU" sz="1600" dirty="0"/>
              <a:t>выполнение заявителем и сетевой организацией технических условий, включая осуществление сетевой организацией мероприятий по подключению энергопринимающих устройств под действие устройств сетевой, противоаварийной и режимной автоматики, а также выполнение заявителем и сетевой организацией требований по созданию (модернизации) комплексов и устройств релейной защиты и автоматики в порядке, предусмотренном </a:t>
            </a:r>
            <a:r>
              <a:rPr lang="ru-RU" sz="1600" dirty="0">
                <a:hlinkClick r:id="rId4"/>
              </a:rPr>
              <a:t>Правилами</a:t>
            </a:r>
            <a:r>
              <a:rPr lang="ru-RU" sz="1600" dirty="0"/>
              <a:t> технологического функционирования электроэнергетических систем, утвержденными постановлением Правительства Российской Федерации от 13 августа 2018 г. N 937 "Об утверждении Правил технологического функционирования электроэнергетических систем и о внесении изменений в некоторые акты Правительства Российской Федерации" </a:t>
            </a:r>
          </a:p>
        </p:txBody>
      </p:sp>
      <p:pic>
        <p:nvPicPr>
          <p:cNvPr id="1026" name="Picture 2" descr="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774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22</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555890"/>
            <a:ext cx="9516462"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ru-RU" sz="1600" dirty="0"/>
              <a:t>д) проверку выполнения заявителем и сетевой организацией технических условий в соответствии с </a:t>
            </a:r>
            <a:r>
              <a:rPr lang="ru-RU" sz="1600" dirty="0">
                <a:hlinkClick r:id="rId4" action="ppaction://hlinkfile"/>
              </a:rPr>
              <a:t>разделом IX</a:t>
            </a:r>
            <a:r>
              <a:rPr lang="ru-RU" sz="1600" dirty="0"/>
              <a:t> настоящих Правил;</a:t>
            </a:r>
          </a:p>
          <a:p>
            <a:pPr algn="just"/>
            <a:r>
              <a:rPr lang="ru-RU" sz="1600" dirty="0"/>
              <a:t>д(1)) выполнение мероприятий по вводу объектов электроэнергетики заявителя, сетевой организации и иных лиц, построенных (реконструированных, модернизированных) в рамках выполнения мероприятий по технологическому присоединению, а также входящих в их состав оборудования, комплексов и устройств релейной защиты и автоматики, средств диспетчерского и технологического управления в работу в составе электроэнергетической системы в соответствии с </a:t>
            </a:r>
            <a:r>
              <a:rPr lang="ru-RU" sz="1600" dirty="0">
                <a:hlinkClick r:id="rId5"/>
              </a:rPr>
              <a:t>Правилами</a:t>
            </a:r>
            <a:r>
              <a:rPr lang="ru-RU" sz="1600" dirty="0"/>
              <a:t> технологического функционирования электроэнергетических систем.</a:t>
            </a:r>
            <a:endParaRPr lang="ru-RU" sz="1600" b="1" dirty="0"/>
          </a:p>
          <a:p>
            <a:pPr algn="ctr"/>
            <a:r>
              <a:rPr lang="ru-RU" sz="1600" b="1" dirty="0"/>
              <a:t>Оформление акта об осуществлении технологического присоединения.</a:t>
            </a:r>
          </a:p>
          <a:p>
            <a:pPr indent="265113" algn="just"/>
            <a:r>
              <a:rPr lang="ru-RU" sz="1600" dirty="0"/>
              <a:t>Заявители, указанные в </a:t>
            </a:r>
            <a:r>
              <a:rPr lang="ru-RU" sz="1600" dirty="0">
                <a:hlinkClick r:id="rId6" action="ppaction://hlinkfile"/>
              </a:rPr>
              <a:t>пункте 12</a:t>
            </a:r>
            <a:r>
              <a:rPr lang="ru-RU" sz="1600" dirty="0"/>
              <a:t> настоящих Правил, технологическое присоединение объектов которых осуществляется по третьей категории надежности (по одному источнику электроснабжения) к электрическим сетям классом напряжения до 20 </a:t>
            </a:r>
            <a:r>
              <a:rPr lang="ru-RU" sz="1600" dirty="0" err="1"/>
              <a:t>кВ</a:t>
            </a:r>
            <a:r>
              <a:rPr lang="ru-RU" sz="1600" dirty="0"/>
              <a:t> включительно, заявители - юридические лица или индивидуальные предприниматели, технологическое присоединение энергопринимающих устройств (максимальной мощностью до 150 кВт включительно с учетом ранее присоединенных в данной точке присоединения энергопринимающих устройств) которых осуществляется по второй категории надежности к электрическим сетям классом напряжения до 20 </a:t>
            </a:r>
            <a:r>
              <a:rPr lang="ru-RU" sz="1600" dirty="0" err="1"/>
              <a:t>кВ</a:t>
            </a:r>
            <a:r>
              <a:rPr lang="ru-RU" sz="1600" dirty="0"/>
              <a:t> включительно, и сетевая организация в отношении объектов электросетевого хозяйства классом напряжения до 20 </a:t>
            </a:r>
            <a:r>
              <a:rPr lang="ru-RU" sz="1600" dirty="0" err="1"/>
              <a:t>кВ</a:t>
            </a:r>
            <a:r>
              <a:rPr lang="ru-RU" sz="1600" dirty="0"/>
              <a:t> включительно, построенных (реконструированных) ею в рамках исполнения технических условий в целях осуществления технологического присоединения объектов заявителя, оформляют акт о выполнении технических условий по форме согласно </a:t>
            </a:r>
            <a:r>
              <a:rPr lang="ru-RU" sz="1600" dirty="0">
                <a:hlinkClick r:id="rId7" action="ppaction://hlinkfile"/>
              </a:rPr>
              <a:t>приложению N 15</a:t>
            </a:r>
            <a:r>
              <a:rPr lang="ru-RU" sz="1600" dirty="0"/>
              <a:t> и направляют в адрес органа федерального государственного энергетического надзора уведомления о готовности на ввод в эксплуатацию объектов.</a:t>
            </a:r>
            <a:endParaRPr lang="ru-RU" sz="1600" b="1" dirty="0"/>
          </a:p>
        </p:txBody>
      </p:sp>
      <p:pic>
        <p:nvPicPr>
          <p:cNvPr id="1026" name="Picture 2" descr="logo">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402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23</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922591"/>
            <a:ext cx="951646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265113" algn="just"/>
            <a:r>
              <a:rPr lang="ru-RU" sz="1600" dirty="0"/>
              <a:t>Стороны составляют акт об осуществлении технологического присоединения по форме, предусмотренной </a:t>
            </a:r>
            <a:r>
              <a:rPr lang="ru-RU" sz="1600" dirty="0">
                <a:hlinkClick r:id="rId4" action="ppaction://hlinkfile"/>
              </a:rPr>
              <a:t>приложением N 1</a:t>
            </a:r>
            <a:r>
              <a:rPr lang="ru-RU" sz="1600" dirty="0"/>
              <a:t> к настоящим Правилам, не позднее 3 рабочих дней после осуществления сетевой организацией фактического присоединения объектов электроэнергетики (энергопринимающих устройств) заявителя к электрическим сетям и фактического приема (подачи) напряжения и мощности.</a:t>
            </a:r>
          </a:p>
          <a:p>
            <a:pPr indent="265113" algn="just"/>
            <a:r>
              <a:rPr lang="ru-RU" sz="1600" dirty="0"/>
              <a:t>Срок действия технических условий не может составлять менее 2 лет и более 5 лет.</a:t>
            </a:r>
          </a:p>
          <a:p>
            <a:pPr indent="265113" algn="just"/>
            <a:r>
              <a:rPr lang="ru-RU" sz="1600" dirty="0"/>
              <a:t>Запрещается навязывать заявителю услуги и обязательства, не предусмотренные настоящими Правилами.</a:t>
            </a:r>
          </a:p>
          <a:p>
            <a:pPr algn="just"/>
            <a:endParaRPr lang="ru-RU" sz="1600" b="1" dirty="0"/>
          </a:p>
        </p:txBody>
      </p:sp>
      <p:pic>
        <p:nvPicPr>
          <p:cNvPr id="1026" name="Picture 2" descr="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117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24</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511639"/>
            <a:ext cx="9516462"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b="1" dirty="0"/>
              <a:t>Критерии наличия (отсутствия)</a:t>
            </a:r>
            <a:r>
              <a:rPr lang="ru-RU" sz="1600" dirty="0"/>
              <a:t> </a:t>
            </a:r>
            <a:r>
              <a:rPr lang="ru-RU" sz="1600" b="1" dirty="0"/>
              <a:t>технической возможности технологического присоединения</a:t>
            </a:r>
            <a:r>
              <a:rPr lang="ru-RU" sz="1600" dirty="0"/>
              <a:t> </a:t>
            </a:r>
          </a:p>
          <a:p>
            <a:pPr algn="ctr"/>
            <a:r>
              <a:rPr lang="ru-RU" sz="1600" dirty="0"/>
              <a:t>Критериями наличия технической возможности технологического присоединения являются:</a:t>
            </a:r>
          </a:p>
          <a:p>
            <a:r>
              <a:rPr lang="ru-RU" sz="1600" dirty="0"/>
              <a:t>а) сохранение условий электроснабжения (установленной категории надежности электроснабжения и сохранения качества электроэнергии) для прочих потребителей, </a:t>
            </a:r>
            <a:r>
              <a:rPr lang="ru-RU" sz="1600" dirty="0" err="1"/>
              <a:t>энергопринимающие</a:t>
            </a:r>
            <a:r>
              <a:rPr lang="ru-RU" sz="1600" dirty="0"/>
              <a:t> установки которых на момент подачи заявки заявителя присоединены к электрическим сетям сетевой организации или смежных сетевых организаций, а также </a:t>
            </a:r>
            <a:r>
              <a:rPr lang="ru-RU" sz="1600" dirty="0" err="1"/>
              <a:t>неухудшение</a:t>
            </a:r>
            <a:r>
              <a:rPr lang="ru-RU" sz="1600" dirty="0"/>
              <a:t> условий работы объектов электроэнергетики, ранее присоединенных к объектам электросетевого хозяйства;</a:t>
            </a:r>
          </a:p>
          <a:p>
            <a:r>
              <a:rPr lang="ru-RU" sz="1600" dirty="0"/>
              <a:t>б) отсутствие ограничений на максимальную мощность в объектах электросетевого хозяйства, к которым надлежит произвести технологическое присоединение;</a:t>
            </a:r>
          </a:p>
          <a:p>
            <a:r>
              <a:rPr lang="ru-RU" sz="1600" dirty="0"/>
              <a:t>в) отсутствие необходимости реконструкции или расширения (сооружения новых) объектов электросетевого хозяйства смежных сетевых организаций либо строительства (реконструкции) генерирующих объектов для удовлетворения потребности заявителя;</a:t>
            </a:r>
          </a:p>
          <a:p>
            <a:r>
              <a:rPr lang="ru-RU" sz="1600" dirty="0"/>
              <a:t>г) обеспечение в случае технологического присоединения энергопринимающих устройств заявителя допустимых параметров электроэнергетического режима энергосистемы, в том числе с учетом нормативных возмущений, определяемых в соответствии с </a:t>
            </a:r>
            <a:r>
              <a:rPr lang="ru-RU" sz="1600" dirty="0">
                <a:hlinkClick r:id="rId4"/>
              </a:rPr>
              <a:t>методическими указаниями</a:t>
            </a:r>
            <a:r>
              <a:rPr lang="ru-RU" sz="1600" dirty="0"/>
              <a:t> по устойчивости энергосистем, утвержденными федеральным органом исполнительной власти, уполномоченным Правительством Российской Федерации на осуществление функций по выработке и реализации государственной политики и нормативно-правовому регулированию в топливно-энергетическом комплексе.</a:t>
            </a:r>
          </a:p>
          <a:p>
            <a:r>
              <a:rPr lang="ru-RU" sz="1600" dirty="0"/>
              <a:t> </a:t>
            </a:r>
            <a:r>
              <a:rPr lang="ru-RU" sz="1600" b="1" i="1" dirty="0"/>
              <a:t>В случае несоблюдения любого из указанных критериев считается, что техническая возможность технологического присоединения отсутствует.</a:t>
            </a:r>
          </a:p>
        </p:txBody>
      </p:sp>
      <p:pic>
        <p:nvPicPr>
          <p:cNvPr id="1026" name="Picture 2" descr="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506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25</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511638"/>
            <a:ext cx="9516462"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b="1" dirty="0"/>
              <a:t>Особенности технологического присоединения</a:t>
            </a:r>
            <a:r>
              <a:rPr lang="ru-RU" sz="1600" dirty="0"/>
              <a:t> </a:t>
            </a:r>
            <a:r>
              <a:rPr lang="ru-RU" sz="1600" b="1" dirty="0"/>
              <a:t>энергопринимающих устройств потребителей электрической</a:t>
            </a:r>
            <a:r>
              <a:rPr lang="ru-RU" sz="1600" dirty="0"/>
              <a:t> </a:t>
            </a:r>
            <a:r>
              <a:rPr lang="ru-RU" sz="1600" b="1" dirty="0"/>
              <a:t>энергии посредством перераспределения максимальной мощности, а также особенности отказа потребителей электрической</a:t>
            </a:r>
            <a:r>
              <a:rPr lang="ru-RU" sz="1600" dirty="0"/>
              <a:t> </a:t>
            </a:r>
            <a:r>
              <a:rPr lang="ru-RU" sz="1600" b="1" dirty="0"/>
              <a:t>энергии от максимальной мощности в пользу</a:t>
            </a:r>
            <a:r>
              <a:rPr lang="ru-RU" sz="1600" dirty="0"/>
              <a:t> </a:t>
            </a:r>
            <a:r>
              <a:rPr lang="ru-RU" sz="1600" b="1" dirty="0"/>
              <a:t>сетевой организации</a:t>
            </a:r>
            <a:endParaRPr lang="ru-RU" sz="1600" dirty="0"/>
          </a:p>
          <a:p>
            <a:pPr indent="265113" algn="just"/>
            <a:r>
              <a:rPr lang="ru-RU" sz="1600" dirty="0"/>
              <a:t>Лица, имеющие на праве собственности или на ином законном основании </a:t>
            </a:r>
            <a:r>
              <a:rPr lang="ru-RU" sz="1600" dirty="0" err="1"/>
              <a:t>энергопринимающие</a:t>
            </a:r>
            <a:r>
              <a:rPr lang="ru-RU" sz="1600" dirty="0"/>
              <a:t> устройства, в отношении которых до 1 января 2009 г. в установленном порядке было осуществлено технологическое присоединение к электрическим сетям, вправе по соглашению с иными владельцами энергопринимающих устройств снизить объем максимальной мощности собственных энергопринимающих устройств с одновременным перераспределением объема снижения максимальной мощности в пользу иных владельцев от объема максимальной мощности, указанной в документах о технологическом присоединении энергопринимающих устройств заявителя, в пределах действия соответствующего центра питания (с учетом положений </a:t>
            </a:r>
            <a:r>
              <a:rPr lang="ru-RU" sz="1600" dirty="0">
                <a:hlinkClick r:id="rId4" action="ppaction://hlinkfile"/>
              </a:rPr>
              <a:t>пункта 34(3)</a:t>
            </a:r>
            <a:r>
              <a:rPr lang="ru-RU" sz="1600" dirty="0"/>
              <a:t> настоящих Правил) (при осуществлении перераспределения максимальной мощности в электрических сетях классом напряжения от 0,4 до 35 </a:t>
            </a:r>
            <a:r>
              <a:rPr lang="ru-RU" sz="1600" dirty="0" err="1"/>
              <a:t>кВ</a:t>
            </a:r>
            <a:r>
              <a:rPr lang="ru-RU" sz="1600" dirty="0"/>
              <a:t> центром питания считается питающая подстанция с классом напряжения 35 </a:t>
            </a:r>
            <a:r>
              <a:rPr lang="ru-RU" sz="1600" dirty="0" err="1"/>
              <a:t>кВ</a:t>
            </a:r>
            <a:r>
              <a:rPr lang="ru-RU" sz="1600" dirty="0"/>
              <a:t>, при осуществлении перераспределения максимальной мощности в электрических сетях классом напряжения свыше 35 </a:t>
            </a:r>
            <a:r>
              <a:rPr lang="ru-RU" sz="1600" dirty="0" err="1"/>
              <a:t>кВ</a:t>
            </a:r>
            <a:r>
              <a:rPr lang="ru-RU" sz="1600" dirty="0"/>
              <a:t> центром питания считается распределительное устройство подстанции, к которому осуществлено технологическое присоединение энергопринимающих устройств лица, перераспределяющего свою максимальную мощность). При этом потребители электрической энергии, энергоснабжение энергопринимающих устройств которых осуществляется по третьей категории надежности электроснабжения, не вправе перераспределять свою максимальную мощность в пользу потребителей, энергоснабжение энергопринимающих устройств которых осуществляется по первой или второй категориям надежности электроснабжения.</a:t>
            </a:r>
            <a:endParaRPr lang="ru-RU" sz="1600" b="1" i="1" dirty="0"/>
          </a:p>
        </p:txBody>
      </p:sp>
      <p:pic>
        <p:nvPicPr>
          <p:cNvPr id="1026" name="Picture 2" descr="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261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26</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605233"/>
            <a:ext cx="951646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265113" algn="just"/>
            <a:r>
              <a:rPr lang="ru-RU" sz="1600" dirty="0"/>
              <a:t>Лица, указанные в </a:t>
            </a:r>
            <a:r>
              <a:rPr lang="ru-RU" sz="1600" dirty="0">
                <a:hlinkClick r:id="rId4" action="ppaction://hlinkfile"/>
              </a:rPr>
              <a:t>абзаце первом пункта 34</a:t>
            </a:r>
            <a:r>
              <a:rPr lang="ru-RU" sz="1600" dirty="0"/>
              <a:t> настоящих Правил, вправе представить в сетевую организацию, к объектам которой непосредственно технологически присоединены соответствующие </a:t>
            </a:r>
            <a:r>
              <a:rPr lang="ru-RU" sz="1600" dirty="0" err="1"/>
              <a:t>энергопринимающие</a:t>
            </a:r>
            <a:r>
              <a:rPr lang="ru-RU" sz="1600" dirty="0"/>
              <a:t> устройства, заявление о намерении перераспределить максимальную мощность принадлежащих им энергопринимающих устройств в пользу иных лиц.</a:t>
            </a:r>
          </a:p>
          <a:p>
            <a:pPr algn="just"/>
            <a:r>
              <a:rPr lang="ru-RU" sz="1600" dirty="0"/>
              <a:t>В заявлении должны быть указаны следующие сведения:</a:t>
            </a:r>
          </a:p>
          <a:p>
            <a:pPr algn="just"/>
            <a:r>
              <a:rPr lang="ru-RU" sz="1600" dirty="0"/>
              <a:t>наименование лица, которое намеревается осуществить перераспределение максимальной мощности принадлежащих ему энергопринимающих устройств, и его контактные данные;</a:t>
            </a:r>
          </a:p>
          <a:p>
            <a:pPr algn="just"/>
            <a:r>
              <a:rPr lang="ru-RU" sz="1600" dirty="0"/>
              <a:t>место нахождения энергопринимающих устройств указанного лица;</a:t>
            </a:r>
          </a:p>
          <a:p>
            <a:pPr algn="just"/>
            <a:r>
              <a:rPr lang="ru-RU" sz="1600" dirty="0"/>
              <a:t>объем планируемой к перераспределению максимальной мощности.</a:t>
            </a:r>
          </a:p>
          <a:p>
            <a:pPr indent="265113" algn="just"/>
            <a:r>
              <a:rPr lang="ru-RU" sz="1600" dirty="0"/>
              <a:t>К заявлению прилагаются:</a:t>
            </a:r>
          </a:p>
          <a:p>
            <a:pPr algn="just"/>
            <a:r>
              <a:rPr lang="ru-RU" sz="1600" dirty="0"/>
              <a:t>копия акта об осуществлении технологического присоединения или иных документов, подтверждающих объем максимальной мощности;</a:t>
            </a:r>
          </a:p>
          <a:p>
            <a:pPr indent="265113"/>
            <a:r>
              <a:rPr lang="ru-RU" sz="1600" dirty="0"/>
              <a:t>Не допускается снижение объема максимальной мощности собственных энергопринимающих устройств с одновременным перераспределением объема снижения максимальной мощности в пользу иных владельцев от объема максимальной мощности, указанной в документах о технологическом присоединении энергопринимающих устройств, следующими лицами:</a:t>
            </a:r>
          </a:p>
          <a:p>
            <a:pPr indent="265113"/>
            <a:r>
              <a:rPr lang="ru-RU" sz="1600" dirty="0"/>
              <a:t>а) юридические лица или индивидуальные предприниматели, осуществившие технологическое присоединение энергопринимающих устройств, максимальная мощность которых составляет до 150 кВт включительно (с учетом ранее присоединенных в данной точке присоединения энергопринимающих устройств) по третьей категории надежности;</a:t>
            </a:r>
          </a:p>
          <a:p>
            <a:pPr indent="265113"/>
            <a:r>
              <a:rPr lang="ru-RU" sz="1600" dirty="0"/>
              <a:t>б) лица, технологическое присоединение которых осуществлено по временной схеме электроснабжения;</a:t>
            </a:r>
          </a:p>
        </p:txBody>
      </p:sp>
      <p:pic>
        <p:nvPicPr>
          <p:cNvPr id="1026" name="Picture 2" descr="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477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27</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669352"/>
            <a:ext cx="951646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265113" algn="just"/>
            <a:r>
              <a:rPr lang="ru-RU" sz="1600" dirty="0"/>
              <a:t>в) физические лица в отношении энергопринимающих устройств, максимальная мощность которых составляет до 15 кВт включительно;</a:t>
            </a:r>
          </a:p>
          <a:p>
            <a:pPr algn="just"/>
            <a:r>
              <a:rPr lang="ru-RU" sz="1600" dirty="0"/>
              <a:t>г) лица, </a:t>
            </a:r>
            <a:r>
              <a:rPr lang="ru-RU" sz="1600" dirty="0" err="1"/>
              <a:t>энергопринимающие</a:t>
            </a:r>
            <a:r>
              <a:rPr lang="ru-RU" sz="1600" dirty="0"/>
              <a:t> устройства которых присоединены к объектам электросетевого хозяйства, соответствующим критериям отнесения объектов к единой национальной (общероссийской) электрической сети;</a:t>
            </a:r>
          </a:p>
          <a:p>
            <a:pPr indent="265113" algn="just"/>
            <a:r>
              <a:rPr lang="ru-RU" sz="1600" dirty="0"/>
              <a:t>д) лица, не внесшие плату за технологическое присоединение либо внесшие плату за технологическое присоединение не в полном объеме.</a:t>
            </a:r>
          </a:p>
          <a:p>
            <a:pPr indent="265113" algn="just"/>
            <a:r>
              <a:rPr lang="ru-RU" sz="1600" dirty="0"/>
              <a:t>Любое лицо, заинтересованное в перераспределении в свою пользу максимальной мощности других лиц, </a:t>
            </a:r>
            <a:r>
              <a:rPr lang="ru-RU" sz="1600" dirty="0" err="1"/>
              <a:t>энергопринимающие</a:t>
            </a:r>
            <a:r>
              <a:rPr lang="ru-RU" sz="1600" dirty="0"/>
              <a:t> устройства которых присоединены в установленном порядке к электрическим сетям, вправе при наличии согласия этих лиц обратиться в сетевую организацию, к сетям которой присоединены их </a:t>
            </a:r>
            <a:r>
              <a:rPr lang="ru-RU" sz="1600" dirty="0" err="1"/>
              <a:t>энергопринимающие</a:t>
            </a:r>
            <a:r>
              <a:rPr lang="ru-RU" sz="1600" dirty="0"/>
              <a:t> устройства, за расчетом стоимости технологического присоединения посредством перераспределения максимальной мощности (далее - запрос расчета).</a:t>
            </a:r>
          </a:p>
          <a:p>
            <a:pPr indent="265113" algn="just"/>
            <a:r>
              <a:rPr lang="ru-RU" sz="1600" dirty="0"/>
              <a:t>Срок осуществления мероприятий по технологическому присоединению энергопринимающих устройств лиц, в пользу которых предполагается перераспределить максимальную мощность, не может превышать 30 дней в случае отсутствия необходимости строительства (реконструкции) объектов электросетевого хозяйства от существующих объектов электросетевого хозяйства сетевой организации до границ участка заявителя и (или) отсутствия необходимости выполнения работ по строительству (реконструкции) объектов электросетевого хозяйства, включенных (подлежащих включению) в инвестиционные программы сетевых организаций (в том числе смежных сетевых организаций), и (или) объектов по производству электрической энергии.</a:t>
            </a:r>
          </a:p>
        </p:txBody>
      </p:sp>
      <p:pic>
        <p:nvPicPr>
          <p:cNvPr id="1026"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671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28</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605233"/>
            <a:ext cx="951646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265113" algn="just"/>
            <a:r>
              <a:rPr lang="ru-RU" sz="1600" dirty="0"/>
              <a:t>Срок осуществления мероприятий по технологическому присоединению энергопринимающих устройств лиц, в пользу которых предполагается перераспределить максимальную мощность, при технологическом присоединении таких лиц к электрическим сетям классом напряжения до 20 </a:t>
            </a:r>
            <a:r>
              <a:rPr lang="ru-RU" sz="1600" dirty="0" err="1"/>
              <a:t>кВ</a:t>
            </a:r>
            <a:r>
              <a:rPr lang="ru-RU" sz="1600" dirty="0"/>
              <a:t> включительно, если расстояние от существующих электрических сетей необходимого класса напряжения до границ участка, на котором расположены присоединяемые </a:t>
            </a:r>
            <a:r>
              <a:rPr lang="ru-RU" sz="1600" dirty="0" err="1"/>
              <a:t>энергопринимающие</a:t>
            </a:r>
            <a:r>
              <a:rPr lang="ru-RU" sz="1600" dirty="0"/>
              <a:t> устройства, составляет не более 300 метров в городах и поселках городского типа и не более 500 метров в сельской местности и если в соответствии с техническими условиями сетевой организации не требуется выполнения работ по строительству (реконструкции) объектов электросетевого хозяйства, включенных (подлежащих включению) в инвестиционные программы сетевых организаций (в том числе смежных сетевых организаций), и (или) объектов по производству электрической энергии, за исключением работ по строительству объектов электросетевого хозяйства от существующих объектов электросетевого хозяйства сетевой организации до присоединяемых энергопринимающих устройств потребителя и (или) объектов электроэнергетики, не может превышать:</a:t>
            </a:r>
          </a:p>
          <a:p>
            <a:pPr indent="265113" algn="just"/>
            <a:r>
              <a:rPr lang="ru-RU" sz="1600" dirty="0"/>
              <a:t>120 дней - для заявителей, максимальная мощность энергопринимающих устройств которых составляет до 670 кВт;</a:t>
            </a:r>
          </a:p>
          <a:p>
            <a:pPr indent="265113" algn="just"/>
            <a:r>
              <a:rPr lang="ru-RU" sz="1600" dirty="0"/>
              <a:t>1 год - для заявителей, максимальная мощность энергопринимающих устройств которых составляет свыше 670 кВт.</a:t>
            </a:r>
          </a:p>
          <a:p>
            <a:pPr indent="265113" algn="just"/>
            <a:r>
              <a:rPr lang="ru-RU" sz="1600" dirty="0"/>
              <a:t>В случае если перераспределение мощности осуществляется в пределах действия одного центра питания лицом, ранее присоединенным к электрическим сетям, в пользу лица, ранее присоединенного к электрическим сетям, срок осуществления сетевой организацией мероприятий по технологическому присоединению не может превышать 30 дней.</a:t>
            </a:r>
          </a:p>
        </p:txBody>
      </p:sp>
      <p:pic>
        <p:nvPicPr>
          <p:cNvPr id="1026"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492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29</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712954"/>
            <a:ext cx="9516462"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dirty="0"/>
              <a:t> </a:t>
            </a:r>
            <a:r>
              <a:rPr lang="ru-RU" sz="1600" b="1" dirty="0"/>
              <a:t>Особенности временного технологического присоединения</a:t>
            </a:r>
            <a:endParaRPr lang="ru-RU" sz="1600" dirty="0"/>
          </a:p>
          <a:p>
            <a:pPr indent="265113" algn="just"/>
            <a:r>
              <a:rPr lang="ru-RU" sz="1600" dirty="0"/>
              <a:t>Временным технологическим присоединением является технологическое присоединение энергопринимающих устройств по третьей категории надежности электроснабжения на уровне напряжения ниже 35 </a:t>
            </a:r>
            <a:r>
              <a:rPr lang="ru-RU" sz="1600" dirty="0" err="1"/>
              <a:t>кВ</a:t>
            </a:r>
            <a:r>
              <a:rPr lang="ru-RU" sz="1600" dirty="0"/>
              <a:t>, осуществляемое на ограниченный период времени для обеспечения электроснабжения энергопринимающих устройств. Временное технологическое присоединение, а также заключение и исполнение договоров об осуществлении временного технологического присоединения, на основании которых оно производится, осуществляется в соответствии с предусмотренным настоящими Правилами общим порядком технологического присоединения с учетом особенностей, установленных в настоящем разделе.</a:t>
            </a:r>
          </a:p>
          <a:p>
            <a:pPr indent="265113" algn="just"/>
            <a:r>
              <a:rPr lang="ru-RU" sz="1600" dirty="0"/>
              <a:t>Для осуществления временного технологического присоединения необходимо одновременное соблюдение следующих условий:</a:t>
            </a:r>
          </a:p>
          <a:p>
            <a:pPr indent="265113" algn="just"/>
            <a:r>
              <a:rPr lang="ru-RU" sz="1600" dirty="0"/>
              <a:t>а) наличие у заявителя заключенного с сетевой организацией договора (за исключением случаев, когда </a:t>
            </a:r>
            <a:r>
              <a:rPr lang="ru-RU" sz="1600" dirty="0" err="1"/>
              <a:t>энергопринимающие</a:t>
            </a:r>
            <a:r>
              <a:rPr lang="ru-RU" sz="1600" dirty="0"/>
              <a:t> устройства являются передвижными и имеют максимальную мощность до 150 кВт включительно);</a:t>
            </a:r>
          </a:p>
          <a:p>
            <a:pPr indent="265113" algn="just"/>
            <a:r>
              <a:rPr lang="ru-RU" sz="1600" dirty="0"/>
              <a:t>б) временное технологическое присоединение осуществляется для электроснабжения энергопринимающих устройств по третьей категории надежности электроснабжения.</a:t>
            </a:r>
          </a:p>
          <a:p>
            <a:pPr indent="265113" algn="just"/>
            <a:r>
              <a:rPr lang="ru-RU" sz="1600" dirty="0"/>
              <a:t>Не допускается обеспечение электроснабжения введенных в эксплуатацию объектов капитального строительства с использованием энергопринимающих устройств, присоединенных по временной схеме электроснабжения для обеспечения работ по строительству, реконструкции или капитальному ремонту объектов капитального строительства.</a:t>
            </a:r>
          </a:p>
          <a:p>
            <a:pPr indent="265113" algn="just"/>
            <a:endParaRPr lang="ru-RU" sz="1600" dirty="0"/>
          </a:p>
        </p:txBody>
      </p:sp>
      <p:pic>
        <p:nvPicPr>
          <p:cNvPr id="1026"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667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3</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759119"/>
            <a:ext cx="951646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hangingPunct="0"/>
            <a:r>
              <a:rPr lang="ru-RU" sz="1600" b="1" dirty="0"/>
              <a:t>Общие положения.</a:t>
            </a:r>
          </a:p>
          <a:p>
            <a:pPr lvl="0" algn="just" eaLnBrk="0" hangingPunct="0"/>
            <a:r>
              <a:rPr lang="ru-RU" sz="1600" dirty="0"/>
              <a:t>Настоящие Правила определяют порядок технологического присоединения энергопринимающих устройств потребителей электрической энергии, объектов по производству электрической энергии, а также объектов электросетевого хозяйства, принадлежащих сетевым организациям и иным лицам (далее - </a:t>
            </a:r>
            <a:r>
              <a:rPr lang="ru-RU" sz="1600" dirty="0" err="1"/>
              <a:t>энергопринимающие</a:t>
            </a:r>
            <a:r>
              <a:rPr lang="ru-RU" sz="1600" dirty="0"/>
              <a:t> устройства), к электрическим сетям, регламентируют процедуру присоединения энергопринимающих устройств к электрическим сетям сетевой организации (далее - технологическое присоединение), определяют существенные условия договора об осуществлении технологического присоединения к электрическим сетям (далее - договор), устанавливают требования к выдаче технических условий, в том числе индивидуальных, для присоединения к электрическим сетям (далее - технические условия), порядок проведения проверки выполнения заявителем и сетевой организацией технических условий, критерии наличия (отсутствия) технической возможности технологического присоединения и особенности технологического присоединения энергопринимающих устройств потребителей посредством перераспределения максимальной мощности между юридическими лицами и индивидуальными предпринимателями</a:t>
            </a:r>
            <a:endParaRPr kumimoji="0" lang="ru-RU" sz="1600" b="0" i="0" u="none" strike="noStrike" cap="none" normalizeH="0" baseline="0" dirty="0">
              <a:ln>
                <a:noFill/>
              </a:ln>
              <a:solidFill>
                <a:schemeClr val="tx1"/>
              </a:solidFill>
              <a:effectLst/>
            </a:endParaRPr>
          </a:p>
        </p:txBody>
      </p:sp>
      <p:pic>
        <p:nvPicPr>
          <p:cNvPr id="1026"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287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30</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728343"/>
            <a:ext cx="951646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265113" algn="just"/>
            <a:r>
              <a:rPr lang="ru-RU" sz="1600" b="1" i="1" dirty="0"/>
              <a:t>При временном технологическом присоединении заявителем самостоятельно обеспечивается проведение мероприятий по возведению новых объектов электросетевого хозяйства от существующих объектов электросетевого хозяйства сетевой организации до присоединяемых энергопринимающих устройств. При этом сетевая организация обязана обеспечить техническую подготовку соответствующих объектов электросетевого хозяйства для временного технологического присоединения</a:t>
            </a:r>
            <a:r>
              <a:rPr lang="ru-RU" sz="1600" dirty="0"/>
              <a:t>.</a:t>
            </a:r>
          </a:p>
          <a:p>
            <a:pPr indent="265113" algn="just"/>
            <a:r>
              <a:rPr lang="ru-RU" sz="1600" dirty="0"/>
              <a:t>Электроснабжение энергопринимающих устройств, технологическое присоединение которых осуществлено по временной схеме электроснабжения, осуществляется:</a:t>
            </a:r>
          </a:p>
          <a:p>
            <a:pPr indent="265113" algn="just"/>
            <a:r>
              <a:rPr lang="ru-RU" sz="1600" dirty="0"/>
              <a:t>а) до наступления срока технологического присоединения с применением постоянной схемы электроснабжения, установленного договором. Если в соответствии с договором мероприятия по технологическому присоединению реализуются поэтапно, энергоснабжение энергопринимающих устройств по временной схеме электроснабжения осуществляется до завершения того из этапов, на котором будет обеспечена возможность электроснабжения таких энергопринимающих устройств с применением постоянной схемы электроснабжения на объем максимальной мощности, указанный в заявке, направляемой заявителем в целях временного технологического присоединения;</a:t>
            </a:r>
          </a:p>
          <a:p>
            <a:pPr indent="265113" algn="just"/>
            <a:r>
              <a:rPr lang="ru-RU" sz="1600" dirty="0"/>
              <a:t>б) в случаях, когда </a:t>
            </a:r>
            <a:r>
              <a:rPr lang="ru-RU" sz="1600" dirty="0" err="1"/>
              <a:t>энергопринимающие</a:t>
            </a:r>
            <a:r>
              <a:rPr lang="ru-RU" sz="1600" dirty="0"/>
              <a:t> устройства являются передвижными и имеют максимальную мощность до 150 кВт включительно, - на срок до 12 месяцев.</a:t>
            </a:r>
          </a:p>
          <a:p>
            <a:pPr indent="265113" algn="just"/>
            <a:endParaRPr lang="ru-RU" sz="1600" dirty="0"/>
          </a:p>
          <a:p>
            <a:pPr indent="265113" algn="just"/>
            <a:endParaRPr lang="ru-RU" sz="1600" dirty="0"/>
          </a:p>
        </p:txBody>
      </p:sp>
      <p:pic>
        <p:nvPicPr>
          <p:cNvPr id="1026"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421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31</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728344"/>
            <a:ext cx="951646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b="1" dirty="0"/>
              <a:t>Восстановление и переоформление документов</a:t>
            </a:r>
            <a:endParaRPr lang="ru-RU" sz="1600" dirty="0"/>
          </a:p>
          <a:p>
            <a:pPr algn="ctr"/>
            <a:r>
              <a:rPr lang="ru-RU" sz="1600" b="1" dirty="0"/>
              <a:t>о технологическом присоединении</a:t>
            </a:r>
          </a:p>
          <a:p>
            <a:pPr indent="265113" algn="just"/>
            <a:r>
              <a:rPr lang="ru-RU" sz="1600" dirty="0"/>
              <a:t>Восстановление (переоформление) документов о технологическом присоединении осуществляется в случае обращения в сетевую организацию потребителей электрической энергии с заявлением на восстановление (переоформление) документов о технологическом присоединении (далее - заявление о переоформлении документов).</a:t>
            </a:r>
          </a:p>
          <a:p>
            <a:pPr indent="265113" algn="just"/>
            <a:r>
              <a:rPr lang="ru-RU" sz="1600" dirty="0"/>
              <a:t>Заявитель в рамках договора (в период его действия), собственник или иной законный владелец ранее присоединенных энергопринимающих устройств (далее - лицо, обратившееся с заявлением о переоформлении документов) вправе обратиться в сетевую организацию лично или через представителя с заявлением о переоформлении документов в следующих случаях:</a:t>
            </a:r>
          </a:p>
          <a:p>
            <a:pPr algn="just"/>
            <a:r>
              <a:rPr lang="ru-RU" sz="1600" dirty="0"/>
              <a:t>а) восстановление утраченных документов о технологическом присоединении;</a:t>
            </a:r>
          </a:p>
          <a:p>
            <a:pPr algn="just"/>
            <a:r>
              <a:rPr lang="ru-RU" sz="1600" dirty="0"/>
              <a:t>б) переоформление документов о технологическом присоединении с целью указания в них информации о максимальной мощности энергопринимающих устройств;</a:t>
            </a:r>
          </a:p>
          <a:p>
            <a:pPr algn="just"/>
            <a:r>
              <a:rPr lang="ru-RU" sz="1600" dirty="0"/>
              <a:t>в) переоформление документов о технологическом присоединении в связи со сменой собственника или иного законного владельца ранее присоединенных энергопринимающих устройств;</a:t>
            </a:r>
          </a:p>
          <a:p>
            <a:pPr algn="just"/>
            <a:r>
              <a:rPr lang="ru-RU" sz="1600" dirty="0"/>
              <a:t>г) наступление иных обстоятельств, требующих внесения изменений в документы о технологическом присоединении, в том числе связанных с опосредованным присоединением.</a:t>
            </a:r>
          </a:p>
          <a:p>
            <a:pPr algn="just"/>
            <a:endParaRPr lang="ru-RU" sz="1600" dirty="0"/>
          </a:p>
          <a:p>
            <a:pPr indent="265113" algn="just"/>
            <a:endParaRPr lang="ru-RU" sz="1600" dirty="0"/>
          </a:p>
          <a:p>
            <a:pPr indent="265113" algn="just"/>
            <a:endParaRPr lang="ru-RU" sz="1600" dirty="0"/>
          </a:p>
        </p:txBody>
      </p:sp>
      <p:pic>
        <p:nvPicPr>
          <p:cNvPr id="1026"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769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32</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851456"/>
            <a:ext cx="951646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265113" algn="just"/>
            <a:r>
              <a:rPr lang="ru-RU" sz="1600" dirty="0"/>
              <a:t>Сетевая организация не позднее 7 дней со дня получения заявления о переоформлении документов, в том числе по причине перехода права собственности на объект капитального строительства (нежилое помещение в таком объекте капитального строительства) и (или) земельный участок, на котором расположены (будут располагаться) объекты заявителя, либо перехода права собственности или иного предусмотренного законом права на </a:t>
            </a:r>
            <a:r>
              <a:rPr lang="ru-RU" sz="1600" dirty="0" err="1"/>
              <a:t>энергопринимающие</a:t>
            </a:r>
            <a:r>
              <a:rPr lang="ru-RU" sz="1600" dirty="0"/>
              <a:t> устройства, выдает в период действия договора дубликаты ранее выданных технических условий или технические условия, оформленные на нового собственника (законного владельца) объекта капитального строительства (земельного участка, </a:t>
            </a:r>
            <a:r>
              <a:rPr lang="ru-RU" sz="1600" dirty="0" err="1"/>
              <a:t>энергопринимающего</a:t>
            </a:r>
            <a:r>
              <a:rPr lang="ru-RU" sz="1600" dirty="0"/>
              <a:t> устройства), с обязательным направлением копий в адрес субъекта розничного рынка, указанного в заявке, а в случае смены собственника (законного владельца) ранее присоединенных энергопринимающих устройств - технические условия, оформленные на нового собственника (законного владельца) ранее присоединенных энергопринимающих устройств.</a:t>
            </a:r>
          </a:p>
          <a:p>
            <a:pPr indent="265113" algn="just"/>
            <a:r>
              <a:rPr lang="ru-RU" sz="1600" dirty="0"/>
              <a:t>Срок восстановления акта об осуществлении технологического присоединения исчисляется со дня представления в сетевую организацию заявления о переоформлении документов и не может превышать 15 дней (в случае если технические условия подлежат согласованию с субъектом оперативно-диспетчерского управления, указанный срок не может превышать 30 дней).</a:t>
            </a:r>
          </a:p>
          <a:p>
            <a:pPr algn="just"/>
            <a:endParaRPr lang="ru-RU" sz="1600" dirty="0"/>
          </a:p>
          <a:p>
            <a:pPr indent="265113" algn="just"/>
            <a:endParaRPr lang="ru-RU" sz="1600" dirty="0"/>
          </a:p>
          <a:p>
            <a:pPr indent="265113" algn="just"/>
            <a:endParaRPr lang="ru-RU" sz="1600" dirty="0"/>
          </a:p>
        </p:txBody>
      </p:sp>
      <p:pic>
        <p:nvPicPr>
          <p:cNvPr id="1026"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733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33</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574456"/>
            <a:ext cx="9516462"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265113" algn="ctr"/>
            <a:r>
              <a:rPr lang="ru-RU" sz="1600" b="1" dirty="0"/>
              <a:t>Постановление Департамента Смоленской области по энергетике, энергоэффективности, тарифной политике №358 от 28.12.20018.</a:t>
            </a:r>
          </a:p>
          <a:p>
            <a:pPr algn="just"/>
            <a:r>
              <a:rPr lang="ru-RU" sz="1600" dirty="0"/>
              <a:t>В соответствии с Федеральным законом от 26.03.2003 № 35-ФЗ «Об электроэнергетике», постановлениями Правительства Российской Федерации от 29.12.2011 № 1178 «О ценообразовании в области регулируемых цен (тарифов) в электроэнергетике», от 27.12.2004 № 861 «Об утверждении Правил недискриминационного доступа к услугам по передаче электрической энергии и оказания этих услуг, Правил недискриминационного доступа к услугам по оперативно-диспетчерскому управлению в электроэнергетике и оказания этих услуг, Правил недискриминационного доступа к услугам администратора торговой системы оптового рынка и оказания этих услуг и Правил технологического присоединения энергопринимающих устройств потребителей электрической энергии, объектов по производству электрической энергии, а также объектов электросетевого хозяйства, принадлежащих сетевым организациям и иным лицам, к</a:t>
            </a:r>
          </a:p>
          <a:p>
            <a:pPr algn="just"/>
            <a:r>
              <a:rPr lang="ru-RU" sz="1600" dirty="0"/>
              <a:t>электрическим сетям», Положением о Департаменте Смоленской области по энергетике, энергоэффективности, тарифной политике, утвержденным постановлением Администрации Смоленской области от 09.07.2012 № 432, на основании обращений и представленных материалов публичного акционерного общества «МРСК Центра» (на территории Смоленской области), государственного унитарного предприятия города Москвы «Литейно-прокатный завод»</a:t>
            </a:r>
          </a:p>
          <a:p>
            <a:pPr algn="just"/>
            <a:r>
              <a:rPr lang="ru-RU" sz="1600" dirty="0"/>
              <a:t>(производственный комплекс г. Ярцево), акционерного общество «</a:t>
            </a:r>
            <a:r>
              <a:rPr lang="ru-RU" sz="1600" dirty="0" err="1"/>
              <a:t>ЭлС</a:t>
            </a:r>
            <a:r>
              <a:rPr lang="ru-RU" sz="1600" dirty="0"/>
              <a:t>», «</a:t>
            </a:r>
            <a:r>
              <a:rPr lang="ru-RU" sz="1600" dirty="0" err="1"/>
              <a:t>Желдорэнерго</a:t>
            </a:r>
            <a:r>
              <a:rPr lang="ru-RU" sz="1600" dirty="0"/>
              <a:t>» - филиала общества с ограниченной ответственностью «ЭНЕРГОПРОМСБЫТ», общества с ограниченной ответственностью «</a:t>
            </a:r>
            <a:r>
              <a:rPr lang="ru-RU" sz="1600" dirty="0" err="1"/>
              <a:t>Прогрессплюс</a:t>
            </a:r>
            <a:r>
              <a:rPr lang="ru-RU" sz="1600" dirty="0"/>
              <a:t>», филиала «</a:t>
            </a:r>
            <a:r>
              <a:rPr lang="ru-RU" sz="1600" dirty="0" err="1"/>
              <a:t>Волго</a:t>
            </a:r>
            <a:r>
              <a:rPr lang="ru-RU" sz="1600" dirty="0"/>
              <a:t> - Вятский» акционерного общества «</a:t>
            </a:r>
            <a:r>
              <a:rPr lang="ru-RU" sz="1600" dirty="0" err="1"/>
              <a:t>Оборонэнерго</a:t>
            </a:r>
            <a:r>
              <a:rPr lang="ru-RU" sz="1600" dirty="0"/>
              <a:t>», общества с ограниченной ответственностью «Электросеть-Смоленск»,</a:t>
            </a:r>
          </a:p>
        </p:txBody>
      </p:sp>
      <p:pic>
        <p:nvPicPr>
          <p:cNvPr id="1026"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362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34</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85726" y="712955"/>
            <a:ext cx="9820274"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ru-RU" sz="1600" dirty="0"/>
              <a:t>общества с ограниченной ответственностью «Электро-Сетевая Компания «</a:t>
            </a:r>
            <a:r>
              <a:rPr lang="ru-RU" sz="1600" dirty="0" err="1"/>
              <a:t>Энерго</a:t>
            </a:r>
            <a:r>
              <a:rPr lang="ru-RU" sz="1600" dirty="0"/>
              <a:t>», общества с ограниченной ответственностью «</a:t>
            </a:r>
            <a:r>
              <a:rPr lang="ru-RU" sz="1600" dirty="0" err="1"/>
              <a:t>Промэнергосеть</a:t>
            </a:r>
            <a:r>
              <a:rPr lang="ru-RU" sz="1600" dirty="0"/>
              <a:t>», общества с ограниченной ответственностью «</a:t>
            </a:r>
            <a:r>
              <a:rPr lang="ru-RU" sz="1600" dirty="0" err="1"/>
              <a:t>Горэлектро</a:t>
            </a:r>
            <a:r>
              <a:rPr lang="ru-RU" sz="1600" dirty="0"/>
              <a:t>», общества с ограниченной ответственностью «</a:t>
            </a:r>
            <a:r>
              <a:rPr lang="ru-RU" sz="1600" dirty="0" err="1"/>
              <a:t>Электро</a:t>
            </a:r>
            <a:r>
              <a:rPr lang="ru-RU" sz="1600" dirty="0"/>
              <a:t>», заключений Экспертного совета Департамента Смоленской области по энергетике, энергоэффективности, тарифной политике от 27.12.2018 № 371/1-371/11.</a:t>
            </a:r>
          </a:p>
          <a:p>
            <a:pPr algn="just"/>
            <a:r>
              <a:rPr lang="ru-RU" sz="1600" dirty="0"/>
              <a:t>Департамент Смоленской области по энергетике, энергоэффективности,</a:t>
            </a:r>
          </a:p>
          <a:p>
            <a:pPr algn="just"/>
            <a:r>
              <a:rPr lang="ru-RU" sz="1600" dirty="0"/>
              <a:t>тарифной политике п о с т а н о в л я е т :</a:t>
            </a:r>
          </a:p>
          <a:p>
            <a:pPr algn="just"/>
            <a:r>
              <a:rPr lang="ru-RU" sz="1600" dirty="0"/>
              <a:t>1. Установить стандартизированные тарифные ставки для определения платы за технологическое присоединение к электрическим сетям на покрытие расходов территориальных сетевых организаций Смоленской области без учета затрат на строительство объектов электросетевого хозяйства на территории Смоленской области в соответствии с приложением 1.</a:t>
            </a:r>
          </a:p>
          <a:p>
            <a:pPr algn="just"/>
            <a:r>
              <a:rPr lang="ru-RU" sz="1600" dirty="0"/>
              <a:t>2. Установить стандартизированные тарифные ставки для определения платы за технологическое присоединение к электрическим сетям на покрытие расходов территориальных сетевых организаций Смоленской области, связанных со строительством объектов электросетевого хозяйства на территории Смоленской области, в соответствии с приложением 2</a:t>
            </a:r>
            <a:r>
              <a:rPr lang="ru-RU" dirty="0"/>
              <a:t>.</a:t>
            </a:r>
          </a:p>
          <a:p>
            <a:pPr algn="just"/>
            <a:r>
              <a:rPr lang="ru-RU" sz="1600" dirty="0"/>
              <a:t>3. Установить ставки за единицу максимальной мощности для определения платы за технологическое присоединение к электрическим сетям территориальных сетевых организаций на территории Смоленской области с разбивкой по каждому мероприятию в соответствии с приложением 3.</a:t>
            </a:r>
          </a:p>
          <a:p>
            <a:pPr algn="just"/>
            <a:r>
              <a:rPr lang="ru-RU" sz="1600" dirty="0"/>
              <a:t>4. Установить формулу платы за технологическое присоединение в соответствии с приложением 4.</a:t>
            </a:r>
          </a:p>
          <a:p>
            <a:pPr algn="just"/>
            <a:r>
              <a:rPr lang="ru-RU" sz="1600" dirty="0"/>
              <a:t>5. Настоящее постановление вступает в силу с 1 января 2019 года и действует по 31 декабря 2019г. </a:t>
            </a:r>
          </a:p>
        </p:txBody>
      </p:sp>
      <p:pic>
        <p:nvPicPr>
          <p:cNvPr id="1026"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46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35</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pic>
        <p:nvPicPr>
          <p:cNvPr id="1026"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6"/>
          <a:stretch>
            <a:fillRect/>
          </a:stretch>
        </p:blipFill>
        <p:spPr>
          <a:xfrm>
            <a:off x="1653663" y="1059545"/>
            <a:ext cx="6362700" cy="4600575"/>
          </a:xfrm>
          <a:prstGeom prst="rect">
            <a:avLst/>
          </a:prstGeom>
        </p:spPr>
      </p:pic>
    </p:spTree>
    <p:extLst>
      <p:ext uri="{BB962C8B-B14F-4D97-AF65-F5344CB8AC3E}">
        <p14:creationId xmlns:p14="http://schemas.microsoft.com/office/powerpoint/2010/main" val="347165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36</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pic>
        <p:nvPicPr>
          <p:cNvPr id="1026"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6"/>
          <a:stretch>
            <a:fillRect/>
          </a:stretch>
        </p:blipFill>
        <p:spPr>
          <a:xfrm>
            <a:off x="85725" y="790580"/>
            <a:ext cx="4810741" cy="5200650"/>
          </a:xfrm>
          <a:prstGeom prst="rect">
            <a:avLst/>
          </a:prstGeom>
        </p:spPr>
      </p:pic>
      <p:pic>
        <p:nvPicPr>
          <p:cNvPr id="5" name="Рисунок 4"/>
          <p:cNvPicPr>
            <a:picLocks noChangeAspect="1"/>
          </p:cNvPicPr>
          <p:nvPr/>
        </p:nvPicPr>
        <p:blipFill>
          <a:blip r:embed="rId7"/>
          <a:stretch>
            <a:fillRect/>
          </a:stretch>
        </p:blipFill>
        <p:spPr>
          <a:xfrm>
            <a:off x="4894009" y="740499"/>
            <a:ext cx="5011992" cy="1790700"/>
          </a:xfrm>
          <a:prstGeom prst="rect">
            <a:avLst/>
          </a:prstGeom>
        </p:spPr>
      </p:pic>
      <p:pic>
        <p:nvPicPr>
          <p:cNvPr id="6" name="Рисунок 5"/>
          <p:cNvPicPr>
            <a:picLocks noChangeAspect="1"/>
          </p:cNvPicPr>
          <p:nvPr/>
        </p:nvPicPr>
        <p:blipFill>
          <a:blip r:embed="rId8"/>
          <a:stretch>
            <a:fillRect/>
          </a:stretch>
        </p:blipFill>
        <p:spPr>
          <a:xfrm>
            <a:off x="4894009" y="2507540"/>
            <a:ext cx="5011991" cy="3048000"/>
          </a:xfrm>
          <a:prstGeom prst="rect">
            <a:avLst/>
          </a:prstGeom>
        </p:spPr>
      </p:pic>
    </p:spTree>
    <p:extLst>
      <p:ext uri="{BB962C8B-B14F-4D97-AF65-F5344CB8AC3E}">
        <p14:creationId xmlns:p14="http://schemas.microsoft.com/office/powerpoint/2010/main" val="2285614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37</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pic>
        <p:nvPicPr>
          <p:cNvPr id="1026"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6"/>
          <a:stretch>
            <a:fillRect/>
          </a:stretch>
        </p:blipFill>
        <p:spPr>
          <a:xfrm>
            <a:off x="1" y="707926"/>
            <a:ext cx="4513006" cy="5222797"/>
          </a:xfrm>
          <a:prstGeom prst="rect">
            <a:avLst/>
          </a:prstGeom>
        </p:spPr>
      </p:pic>
      <p:pic>
        <p:nvPicPr>
          <p:cNvPr id="7" name="Рисунок 6"/>
          <p:cNvPicPr>
            <a:picLocks noChangeAspect="1"/>
          </p:cNvPicPr>
          <p:nvPr/>
        </p:nvPicPr>
        <p:blipFill>
          <a:blip r:embed="rId7"/>
          <a:stretch>
            <a:fillRect/>
          </a:stretch>
        </p:blipFill>
        <p:spPr>
          <a:xfrm>
            <a:off x="4513007" y="707926"/>
            <a:ext cx="5153025" cy="1838325"/>
          </a:xfrm>
          <a:prstGeom prst="rect">
            <a:avLst/>
          </a:prstGeom>
        </p:spPr>
      </p:pic>
      <p:pic>
        <p:nvPicPr>
          <p:cNvPr id="8" name="Рисунок 7"/>
          <p:cNvPicPr>
            <a:picLocks noChangeAspect="1"/>
          </p:cNvPicPr>
          <p:nvPr/>
        </p:nvPicPr>
        <p:blipFill>
          <a:blip r:embed="rId8"/>
          <a:stretch>
            <a:fillRect/>
          </a:stretch>
        </p:blipFill>
        <p:spPr>
          <a:xfrm>
            <a:off x="4527755" y="2512937"/>
            <a:ext cx="5153025" cy="1943100"/>
          </a:xfrm>
          <a:prstGeom prst="rect">
            <a:avLst/>
          </a:prstGeom>
        </p:spPr>
      </p:pic>
    </p:spTree>
    <p:extLst>
      <p:ext uri="{BB962C8B-B14F-4D97-AF65-F5344CB8AC3E}">
        <p14:creationId xmlns:p14="http://schemas.microsoft.com/office/powerpoint/2010/main" val="790113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Текст 4"/>
          <p:cNvSpPr>
            <a:spLocks noGrp="1"/>
          </p:cNvSpPr>
          <p:nvPr>
            <p:ph type="body" idx="1"/>
          </p:nvPr>
        </p:nvSpPr>
        <p:spPr>
          <a:xfrm>
            <a:off x="85725" y="938115"/>
            <a:ext cx="9633462" cy="2793227"/>
          </a:xfrm>
        </p:spPr>
        <p:txBody>
          <a:bodyPr/>
          <a:lstStyle/>
          <a:p>
            <a:pPr algn="ctr"/>
            <a:r>
              <a:rPr lang="ru-RU" sz="1600" b="1" dirty="0">
                <a:latin typeface="+mj-lt"/>
              </a:rPr>
              <a:t>Приказ Федеральной Антимонопольной Службы №1135/17 от 29.08.2017</a:t>
            </a:r>
          </a:p>
          <a:p>
            <a:pPr algn="ctr"/>
            <a:r>
              <a:rPr lang="ru-RU" sz="1600" b="1" dirty="0">
                <a:latin typeface="+mj-lt"/>
              </a:rPr>
              <a:t>«Об утверждении методических указаний по определению размера платы</a:t>
            </a:r>
          </a:p>
          <a:p>
            <a:pPr algn="ctr"/>
            <a:r>
              <a:rPr lang="ru-RU" sz="1600" b="1" dirty="0">
                <a:latin typeface="+mj-lt"/>
              </a:rPr>
              <a:t>за технологическое присоединение к электрическим сетям»</a:t>
            </a:r>
          </a:p>
          <a:p>
            <a:pPr indent="265113" algn="just"/>
            <a:r>
              <a:rPr lang="ru-RU" sz="1600" dirty="0">
                <a:latin typeface="+mj-lt"/>
              </a:rPr>
              <a:t>Лицо, которое имеет намерение осуществить технологическое присоединение к электрическим сетям, </a:t>
            </a:r>
            <a:r>
              <a:rPr lang="ru-RU" sz="1600" b="1" i="1" dirty="0">
                <a:latin typeface="+mj-lt"/>
              </a:rPr>
              <a:t>вправе самостоятельно выбрать вид ставки платы за технологическое присоединение </a:t>
            </a:r>
            <a:r>
              <a:rPr lang="ru-RU" sz="1600" dirty="0">
                <a:latin typeface="+mj-lt"/>
              </a:rPr>
              <a:t>при условии, что расстояние от границ участка Заявителя до объектов электросетевого хозяйства на уровне напряжения до 20 </a:t>
            </a:r>
            <a:r>
              <a:rPr lang="ru-RU" sz="1600" dirty="0" err="1">
                <a:latin typeface="+mj-lt"/>
              </a:rPr>
              <a:t>кВ</a:t>
            </a:r>
            <a:r>
              <a:rPr lang="ru-RU" sz="1600" dirty="0">
                <a:latin typeface="+mj-lt"/>
              </a:rPr>
              <a:t> включительно необходимого Заявителю класса напряжения сетевой организации, в которую подана заявка, составляет менее 10 км, и максимальная мощность присоединяемых энергопринимающих устройств составляет менее 670 кВт. Выбор ставки платы осуществляется Заявителем на стадии заключения договора об осуществлении технологического присоединения.</a:t>
            </a:r>
          </a:p>
          <a:p>
            <a:pPr algn="just"/>
            <a:r>
              <a:rPr lang="ru-RU" sz="1600" dirty="0">
                <a:latin typeface="+mj-lt"/>
              </a:rPr>
              <a:t>В случае, если Заявитель не выбрал вид ставки, сетевая организация вправе самостоятельно выбрать ставку и произвести расчет размера платы за технологическое присоединение.</a:t>
            </a:r>
          </a:p>
          <a:p>
            <a:pPr algn="ctr"/>
            <a:endParaRPr lang="ru-RU" sz="1600" b="1" dirty="0"/>
          </a:p>
        </p:txBody>
      </p:sp>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38</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pic>
        <p:nvPicPr>
          <p:cNvPr id="1026"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817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39</a:t>
            </a:fld>
            <a:endParaRPr lang="ru-RU" altLang="ru-RU" sz="1200" smtClean="0">
              <a:solidFill>
                <a:schemeClr val="bg1"/>
              </a:solidFill>
              <a:latin typeface="Open Sans" pitchFamily="34" charset="0"/>
              <a:cs typeface="Arial" charset="0"/>
            </a:endParaRPr>
          </a:p>
        </p:txBody>
      </p:sp>
      <p:sp>
        <p:nvSpPr>
          <p:cNvPr id="13320" name="Прямоугольник 9"/>
          <p:cNvSpPr>
            <a:spLocks noChangeArrowheads="1"/>
          </p:cNvSpPr>
          <p:nvPr/>
        </p:nvSpPr>
        <p:spPr bwMode="auto">
          <a:xfrm>
            <a:off x="869950" y="1020769"/>
            <a:ext cx="791686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algn="ctr" eaLnBrk="1" hangingPunct="1">
              <a:lnSpc>
                <a:spcPct val="100000"/>
              </a:lnSpc>
              <a:spcBef>
                <a:spcPct val="0"/>
              </a:spcBef>
              <a:buClr>
                <a:srgbClr val="404040"/>
              </a:buClr>
              <a:buFontTx/>
              <a:buNone/>
            </a:pPr>
            <a:r>
              <a:rPr lang="ru-RU" altLang="ru-RU" sz="1800" b="1" dirty="0">
                <a:solidFill>
                  <a:srgbClr val="002060"/>
                </a:solidFill>
                <a:latin typeface="Open Sans" pitchFamily="34" charset="0"/>
              </a:rPr>
              <a:t>          </a:t>
            </a:r>
            <a:endParaRPr lang="ru-RU" altLang="ru-RU" sz="1800" dirty="0">
              <a:solidFill>
                <a:srgbClr val="002060"/>
              </a:solidFill>
              <a:latin typeface="Open Sans" pitchFamily="34"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Контакты</a:t>
            </a:r>
            <a:endParaRPr lang="ru-RU" sz="3600" dirty="0"/>
          </a:p>
        </p:txBody>
      </p:sp>
      <p:cxnSp>
        <p:nvCxnSpPr>
          <p:cNvPr id="23" name="Прямая соединительная линия 22"/>
          <p:cNvCxnSpPr/>
          <p:nvPr/>
        </p:nvCxnSpPr>
        <p:spPr>
          <a:xfrm>
            <a:off x="1" y="5958842"/>
            <a:ext cx="9905999" cy="0"/>
          </a:xfrm>
          <a:prstGeom prst="line">
            <a:avLst/>
          </a:prstGeom>
          <a:solidFill>
            <a:schemeClr val="bg1"/>
          </a:solidFill>
          <a:ln w="38100">
            <a:solidFill>
              <a:srgbClr val="C89569"/>
            </a:solidFill>
          </a:ln>
        </p:spPr>
        <p:style>
          <a:lnRef idx="1">
            <a:schemeClr val="accent1"/>
          </a:lnRef>
          <a:fillRef idx="0">
            <a:schemeClr val="accent1"/>
          </a:fillRef>
          <a:effectRef idx="0">
            <a:schemeClr val="accent1"/>
          </a:effectRef>
          <a:fontRef idx="minor">
            <a:schemeClr val="tx1"/>
          </a:fontRef>
        </p:style>
      </p:cxn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742950" y="3246320"/>
            <a:ext cx="762871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rPr>
              <a:t/>
            </a:r>
            <a:br>
              <a:rPr kumimoji="0" lang="ru-RU" sz="900" b="0" i="0" u="none" strike="noStrike" cap="none" normalizeH="0" baseline="0" smtClean="0">
                <a:ln>
                  <a:noFill/>
                </a:ln>
                <a:solidFill>
                  <a:schemeClr val="tx1"/>
                </a:solidFill>
                <a:effectLst/>
              </a:rPr>
            </a:br>
            <a:endParaRPr kumimoji="0" lang="ru-RU" sz="1800" b="0" i="0" u="none" strike="noStrike" cap="none" normalizeH="0" baseline="0" smtClean="0">
              <a:ln>
                <a:noFill/>
              </a:ln>
              <a:solidFill>
                <a:schemeClr val="tx1"/>
              </a:solidFill>
              <a:effectLst/>
              <a:latin typeface="Arial" panose="020B0604020202020204" pitchFamily="34" charset="0"/>
            </a:endParaRPr>
          </a:p>
        </p:txBody>
      </p:sp>
      <p:pic>
        <p:nvPicPr>
          <p:cNvPr id="1026"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7720" y="895379"/>
            <a:ext cx="9459690" cy="307777"/>
          </a:xfrm>
          <a:prstGeom prst="rect">
            <a:avLst/>
          </a:prstGeom>
          <a:noFill/>
        </p:spPr>
        <p:txBody>
          <a:bodyPr wrap="square" rtlCol="0">
            <a:spAutoFit/>
          </a:bodyPr>
          <a:lstStyle/>
          <a:p>
            <a:pPr marL="285750" indent="-285750">
              <a:buFont typeface="Wingdings" panose="05000000000000000000" pitchFamily="2" charset="2"/>
              <a:buChar char="§"/>
            </a:pPr>
            <a:r>
              <a:rPr lang="ru-RU" sz="1400" b="1" dirty="0" smtClean="0">
                <a:solidFill>
                  <a:schemeClr val="tx1">
                    <a:lumMod val="65000"/>
                    <a:lumOff val="35000"/>
                  </a:schemeClr>
                </a:solidFill>
                <a:latin typeface="Open Sans" charset="0"/>
                <a:ea typeface="Open Sans" charset="0"/>
                <a:cs typeface="Open Sans" charset="0"/>
              </a:rPr>
              <a:t>ООО </a:t>
            </a:r>
            <a:r>
              <a:rPr lang="ru-RU" sz="1400" b="1" dirty="0">
                <a:solidFill>
                  <a:schemeClr val="tx1">
                    <a:lumMod val="65000"/>
                    <a:lumOff val="35000"/>
                  </a:schemeClr>
                </a:solidFill>
                <a:latin typeface="Open Sans" charset="0"/>
                <a:ea typeface="Open Sans" charset="0"/>
                <a:cs typeface="Open Sans" charset="0"/>
              </a:rPr>
              <a:t>«Корпорация инвестиционного развития Смоленской области»</a:t>
            </a:r>
          </a:p>
        </p:txBody>
      </p:sp>
      <p:pic>
        <p:nvPicPr>
          <p:cNvPr id="12" name="Рисунок 11"/>
          <p:cNvPicPr>
            <a:picLocks noChangeAspect="1"/>
          </p:cNvPicPr>
          <p:nvPr/>
        </p:nvPicPr>
        <p:blipFill rotWithShape="1">
          <a:blip r:embed="rId6">
            <a:extLst>
              <a:ext uri="{28A0092B-C50C-407E-A947-70E740481C1C}">
                <a14:useLocalDpi xmlns:a14="http://schemas.microsoft.com/office/drawing/2010/main" val="0"/>
              </a:ext>
            </a:extLst>
          </a:blip>
          <a:srcRect l="27593" t="5529" r="15913" b="50982"/>
          <a:stretch/>
        </p:blipFill>
        <p:spPr>
          <a:xfrm>
            <a:off x="741362" y="1343513"/>
            <a:ext cx="1086317" cy="1115998"/>
          </a:xfrm>
          <a:prstGeom prst="ellipse">
            <a:avLst/>
          </a:prstGeom>
        </p:spPr>
      </p:pic>
      <p:sp>
        <p:nvSpPr>
          <p:cNvPr id="14" name="TextBox 13"/>
          <p:cNvSpPr txBox="1"/>
          <p:nvPr/>
        </p:nvSpPr>
        <p:spPr>
          <a:xfrm>
            <a:off x="2028860" y="1500754"/>
            <a:ext cx="2970067" cy="954107"/>
          </a:xfrm>
          <a:prstGeom prst="rect">
            <a:avLst/>
          </a:prstGeom>
          <a:noFill/>
        </p:spPr>
        <p:txBody>
          <a:bodyPr wrap="square" rtlCol="0">
            <a:spAutoFit/>
          </a:bodyPr>
          <a:lstStyle/>
          <a:p>
            <a:r>
              <a:rPr lang="ru-RU" sz="1200" b="1" dirty="0" smtClean="0">
                <a:solidFill>
                  <a:schemeClr val="tx1">
                    <a:lumMod val="65000"/>
                    <a:lumOff val="35000"/>
                  </a:schemeClr>
                </a:solidFill>
                <a:latin typeface="Open Sans" charset="0"/>
                <a:ea typeface="Open Sans" charset="0"/>
                <a:cs typeface="Open Sans" charset="0"/>
              </a:rPr>
              <a:t>Куличков Андрей Александрович</a:t>
            </a:r>
          </a:p>
          <a:p>
            <a:endParaRPr lang="ru-RU" sz="700" dirty="0" smtClean="0">
              <a:solidFill>
                <a:schemeClr val="tx1">
                  <a:lumMod val="65000"/>
                  <a:lumOff val="35000"/>
                </a:schemeClr>
              </a:solidFill>
              <a:latin typeface="Open Sans" charset="0"/>
              <a:ea typeface="Open Sans" charset="0"/>
              <a:cs typeface="Open Sans" charset="0"/>
            </a:endParaRPr>
          </a:p>
          <a:p>
            <a:r>
              <a:rPr lang="ru-RU" sz="1200" dirty="0" smtClean="0">
                <a:solidFill>
                  <a:schemeClr val="tx1">
                    <a:lumMod val="65000"/>
                    <a:lumOff val="35000"/>
                  </a:schemeClr>
                </a:solidFill>
                <a:latin typeface="Open Sans" charset="0"/>
                <a:ea typeface="Open Sans" charset="0"/>
                <a:cs typeface="Open Sans" charset="0"/>
              </a:rPr>
              <a:t>Генеральный директор</a:t>
            </a:r>
          </a:p>
          <a:p>
            <a:r>
              <a:rPr lang="en-US" sz="1200" dirty="0" smtClean="0">
                <a:solidFill>
                  <a:schemeClr val="tx1">
                    <a:lumMod val="65000"/>
                    <a:lumOff val="35000"/>
                  </a:schemeClr>
                </a:solidFill>
                <a:latin typeface="Open Sans" charset="0"/>
                <a:ea typeface="Open Sans" charset="0"/>
                <a:cs typeface="Open Sans" charset="0"/>
              </a:rPr>
              <a:t>kulichkov@smolinvest.com</a:t>
            </a:r>
            <a:endParaRPr lang="ru-RU" sz="1200" dirty="0" smtClean="0">
              <a:solidFill>
                <a:schemeClr val="tx1">
                  <a:lumMod val="65000"/>
                  <a:lumOff val="35000"/>
                </a:schemeClr>
              </a:solidFill>
              <a:latin typeface="Open Sans" charset="0"/>
              <a:ea typeface="Open Sans" charset="0"/>
              <a:cs typeface="Open Sans" charset="0"/>
            </a:endParaRPr>
          </a:p>
          <a:p>
            <a:r>
              <a:rPr lang="ru-RU" sz="1200" dirty="0" smtClean="0">
                <a:solidFill>
                  <a:schemeClr val="tx1">
                    <a:lumMod val="65000"/>
                    <a:lumOff val="35000"/>
                  </a:schemeClr>
                </a:solidFill>
                <a:latin typeface="Open Sans" charset="0"/>
                <a:ea typeface="Open Sans" charset="0"/>
                <a:cs typeface="Open Sans" charset="0"/>
              </a:rPr>
              <a:t>Тел. </a:t>
            </a:r>
            <a:r>
              <a:rPr lang="en-US" sz="1200" dirty="0" smtClean="0">
                <a:solidFill>
                  <a:schemeClr val="tx1">
                    <a:lumMod val="65000"/>
                    <a:lumOff val="35000"/>
                  </a:schemeClr>
                </a:solidFill>
                <a:latin typeface="Open Sans" charset="0"/>
                <a:ea typeface="Open Sans" charset="0"/>
                <a:cs typeface="Open Sans" charset="0"/>
              </a:rPr>
              <a:t>(4812)</a:t>
            </a:r>
            <a:r>
              <a:rPr lang="ru-RU" sz="1200" dirty="0" smtClean="0">
                <a:solidFill>
                  <a:schemeClr val="tx1">
                    <a:lumMod val="65000"/>
                    <a:lumOff val="35000"/>
                  </a:schemeClr>
                </a:solidFill>
                <a:latin typeface="Open Sans" charset="0"/>
                <a:ea typeface="Open Sans" charset="0"/>
                <a:cs typeface="Open Sans" charset="0"/>
              </a:rPr>
              <a:t> </a:t>
            </a:r>
            <a:r>
              <a:rPr lang="en-US" sz="1200" dirty="0" smtClean="0">
                <a:solidFill>
                  <a:schemeClr val="tx1">
                    <a:lumMod val="65000"/>
                    <a:lumOff val="35000"/>
                  </a:schemeClr>
                </a:solidFill>
                <a:latin typeface="Open Sans" charset="0"/>
                <a:ea typeface="Open Sans" charset="0"/>
                <a:cs typeface="Open Sans" charset="0"/>
              </a:rPr>
              <a:t>77-00-22</a:t>
            </a:r>
            <a:endParaRPr lang="ru-RU" sz="1200" dirty="0">
              <a:solidFill>
                <a:schemeClr val="tx1">
                  <a:lumMod val="65000"/>
                  <a:lumOff val="35000"/>
                </a:schemeClr>
              </a:solidFill>
              <a:latin typeface="Open Sans" charset="0"/>
              <a:ea typeface="Open Sans" charset="0"/>
              <a:cs typeface="Open Sans" charset="0"/>
            </a:endParaRPr>
          </a:p>
        </p:txBody>
      </p:sp>
      <p:sp>
        <p:nvSpPr>
          <p:cNvPr id="16" name="TextBox 15"/>
          <p:cNvSpPr txBox="1"/>
          <p:nvPr/>
        </p:nvSpPr>
        <p:spPr>
          <a:xfrm>
            <a:off x="6839963" y="1323782"/>
            <a:ext cx="2897447" cy="1308050"/>
          </a:xfrm>
          <a:prstGeom prst="rect">
            <a:avLst/>
          </a:prstGeom>
          <a:noFill/>
        </p:spPr>
        <p:txBody>
          <a:bodyPr wrap="square" rtlCol="0">
            <a:spAutoFit/>
          </a:bodyPr>
          <a:lstStyle/>
          <a:p>
            <a:r>
              <a:rPr lang="ru-RU" sz="1200" b="1" dirty="0" smtClean="0">
                <a:solidFill>
                  <a:schemeClr val="tx1">
                    <a:lumMod val="65000"/>
                    <a:lumOff val="35000"/>
                  </a:schemeClr>
                </a:solidFill>
                <a:latin typeface="Open Sans" charset="0"/>
                <a:ea typeface="Open Sans" charset="0"/>
                <a:cs typeface="Open Sans" charset="0"/>
              </a:rPr>
              <a:t>Константинова Людмила Сергеевна</a:t>
            </a:r>
          </a:p>
          <a:p>
            <a:endParaRPr lang="ru-RU" sz="700" dirty="0" smtClean="0">
              <a:solidFill>
                <a:schemeClr val="tx1">
                  <a:lumMod val="65000"/>
                  <a:lumOff val="35000"/>
                </a:schemeClr>
              </a:solidFill>
              <a:latin typeface="Open Sans" charset="0"/>
              <a:ea typeface="Open Sans" charset="0"/>
              <a:cs typeface="Open Sans" charset="0"/>
            </a:endParaRPr>
          </a:p>
          <a:p>
            <a:r>
              <a:rPr lang="ru-RU" sz="1200" dirty="0" smtClean="0">
                <a:solidFill>
                  <a:schemeClr val="tx1">
                    <a:lumMod val="65000"/>
                    <a:lumOff val="35000"/>
                  </a:schemeClr>
                </a:solidFill>
                <a:latin typeface="Open Sans" charset="0"/>
                <a:ea typeface="Open Sans" charset="0"/>
                <a:cs typeface="Open Sans" charset="0"/>
              </a:rPr>
              <a:t>Аналитик инвестиционных проектов финансовой службы</a:t>
            </a:r>
          </a:p>
          <a:p>
            <a:r>
              <a:rPr lang="en-US" sz="1200" dirty="0" smtClean="0">
                <a:solidFill>
                  <a:schemeClr val="tx1">
                    <a:lumMod val="65000"/>
                    <a:lumOff val="35000"/>
                  </a:schemeClr>
                </a:solidFill>
                <a:latin typeface="Open Sans" charset="0"/>
                <a:ea typeface="Open Sans" charset="0"/>
                <a:cs typeface="Open Sans" charset="0"/>
              </a:rPr>
              <a:t>kostantinova@smolinvest.com</a:t>
            </a:r>
            <a:endParaRPr lang="ru-RU" sz="1200" dirty="0" smtClean="0">
              <a:solidFill>
                <a:schemeClr val="tx1">
                  <a:lumMod val="65000"/>
                  <a:lumOff val="35000"/>
                </a:schemeClr>
              </a:solidFill>
              <a:latin typeface="Open Sans" charset="0"/>
              <a:ea typeface="Open Sans" charset="0"/>
              <a:cs typeface="Open Sans" charset="0"/>
            </a:endParaRPr>
          </a:p>
          <a:p>
            <a:r>
              <a:rPr lang="ru-RU" sz="1200" dirty="0" smtClean="0">
                <a:solidFill>
                  <a:schemeClr val="tx1">
                    <a:lumMod val="65000"/>
                    <a:lumOff val="35000"/>
                  </a:schemeClr>
                </a:solidFill>
                <a:latin typeface="Open Sans" charset="0"/>
                <a:ea typeface="Open Sans" charset="0"/>
                <a:cs typeface="Open Sans" charset="0"/>
              </a:rPr>
              <a:t>Тел. (4812</a:t>
            </a:r>
            <a:r>
              <a:rPr lang="ru-RU" sz="1200" dirty="0">
                <a:solidFill>
                  <a:schemeClr val="tx1">
                    <a:lumMod val="65000"/>
                    <a:lumOff val="35000"/>
                  </a:schemeClr>
                </a:solidFill>
                <a:latin typeface="Open Sans" charset="0"/>
                <a:ea typeface="Open Sans" charset="0"/>
                <a:cs typeface="Open Sans" charset="0"/>
              </a:rPr>
              <a:t>) </a:t>
            </a:r>
            <a:r>
              <a:rPr lang="ru-RU" sz="1200" dirty="0" smtClean="0">
                <a:solidFill>
                  <a:schemeClr val="tx1">
                    <a:lumMod val="65000"/>
                    <a:lumOff val="35000"/>
                  </a:schemeClr>
                </a:solidFill>
                <a:latin typeface="Open Sans" charset="0"/>
                <a:ea typeface="Open Sans" charset="0"/>
                <a:cs typeface="Open Sans" charset="0"/>
              </a:rPr>
              <a:t>77-00-22</a:t>
            </a:r>
            <a:endParaRPr lang="ru-RU" sz="1200" dirty="0">
              <a:solidFill>
                <a:schemeClr val="tx1">
                  <a:lumMod val="65000"/>
                  <a:lumOff val="35000"/>
                </a:schemeClr>
              </a:solidFill>
              <a:latin typeface="Open Sans" charset="0"/>
              <a:ea typeface="Open Sans" charset="0"/>
              <a:cs typeface="Open Sans" charset="0"/>
            </a:endParaRPr>
          </a:p>
        </p:txBody>
      </p:sp>
      <p:sp>
        <p:nvSpPr>
          <p:cNvPr id="21" name="TextBox 20"/>
          <p:cNvSpPr txBox="1"/>
          <p:nvPr/>
        </p:nvSpPr>
        <p:spPr>
          <a:xfrm>
            <a:off x="276728" y="3564718"/>
            <a:ext cx="9379840" cy="307777"/>
          </a:xfrm>
          <a:prstGeom prst="rect">
            <a:avLst/>
          </a:prstGeom>
          <a:noFill/>
        </p:spPr>
        <p:txBody>
          <a:bodyPr wrap="square" rtlCol="0">
            <a:spAutoFit/>
          </a:bodyPr>
          <a:lstStyle/>
          <a:p>
            <a:pPr marL="285750" indent="-285750">
              <a:buFont typeface="Wingdings" panose="05000000000000000000" pitchFamily="2" charset="2"/>
              <a:buChar char="§"/>
            </a:pPr>
            <a:r>
              <a:rPr lang="ru-RU" sz="1400" b="1" dirty="0" smtClean="0">
                <a:solidFill>
                  <a:schemeClr val="tx1">
                    <a:lumMod val="65000"/>
                    <a:lumOff val="35000"/>
                  </a:schemeClr>
                </a:solidFill>
                <a:latin typeface="Open Sans" charset="0"/>
                <a:ea typeface="Open Sans" charset="0"/>
                <a:cs typeface="Open Sans" charset="0"/>
              </a:rPr>
              <a:t>АНО «Центр поддержки предпринимательства Смоленской области»</a:t>
            </a:r>
            <a:endParaRPr lang="ru-RU" sz="1400" b="1" dirty="0">
              <a:solidFill>
                <a:schemeClr val="tx1">
                  <a:lumMod val="65000"/>
                  <a:lumOff val="35000"/>
                </a:schemeClr>
              </a:solidFill>
              <a:latin typeface="Open Sans" charset="0"/>
              <a:ea typeface="Open Sans" charset="0"/>
              <a:cs typeface="Open Sans" charset="0"/>
            </a:endParaRPr>
          </a:p>
        </p:txBody>
      </p:sp>
      <p:sp>
        <p:nvSpPr>
          <p:cNvPr id="25" name="TextBox 24"/>
          <p:cNvSpPr txBox="1"/>
          <p:nvPr/>
        </p:nvSpPr>
        <p:spPr>
          <a:xfrm>
            <a:off x="2028860" y="4023617"/>
            <a:ext cx="3183924" cy="1015663"/>
          </a:xfrm>
          <a:prstGeom prst="rect">
            <a:avLst/>
          </a:prstGeom>
          <a:noFill/>
        </p:spPr>
        <p:txBody>
          <a:bodyPr wrap="square" rtlCol="0">
            <a:spAutoFit/>
          </a:bodyPr>
          <a:lstStyle>
            <a:defPPr>
              <a:defRPr lang="ru-RU"/>
            </a:defPPr>
            <a:lvl1pPr>
              <a:defRPr sz="1200" b="1">
                <a:solidFill>
                  <a:schemeClr val="tx1">
                    <a:lumMod val="65000"/>
                    <a:lumOff val="35000"/>
                  </a:schemeClr>
                </a:solidFill>
                <a:latin typeface="Open Sans" charset="0"/>
                <a:ea typeface="Open Sans" charset="0"/>
                <a:cs typeface="Open Sans" charset="0"/>
              </a:defRPr>
            </a:lvl1pPr>
          </a:lstStyle>
          <a:p>
            <a:r>
              <a:rPr lang="ru-RU" dirty="0"/>
              <a:t>Шапкин Сергей Александрович</a:t>
            </a:r>
          </a:p>
          <a:p>
            <a:endParaRPr lang="ru-RU" dirty="0"/>
          </a:p>
          <a:p>
            <a:r>
              <a:rPr lang="ru-RU" b="0" dirty="0"/>
              <a:t>Генеральный </a:t>
            </a:r>
            <a:r>
              <a:rPr lang="ru-RU" b="0" dirty="0" smtClean="0"/>
              <a:t>директор</a:t>
            </a:r>
          </a:p>
          <a:p>
            <a:r>
              <a:rPr lang="en-US" b="0" dirty="0" smtClean="0"/>
              <a:t>shapkin@cpp67.ru</a:t>
            </a:r>
            <a:endParaRPr lang="ru-RU" b="0" dirty="0"/>
          </a:p>
          <a:p>
            <a:r>
              <a:rPr lang="ru-RU" b="0" dirty="0" smtClean="0"/>
              <a:t>Тел</a:t>
            </a:r>
            <a:r>
              <a:rPr lang="ru-RU" b="0" dirty="0"/>
              <a:t>. +7 (910) 113-47-80</a:t>
            </a:r>
          </a:p>
        </p:txBody>
      </p:sp>
      <p:sp>
        <p:nvSpPr>
          <p:cNvPr id="26" name="TextBox 25"/>
          <p:cNvSpPr txBox="1"/>
          <p:nvPr/>
        </p:nvSpPr>
        <p:spPr>
          <a:xfrm>
            <a:off x="6834088" y="4117470"/>
            <a:ext cx="2705775" cy="938719"/>
          </a:xfrm>
          <a:prstGeom prst="rect">
            <a:avLst/>
          </a:prstGeom>
          <a:noFill/>
        </p:spPr>
        <p:txBody>
          <a:bodyPr wrap="square" rtlCol="0">
            <a:spAutoFit/>
          </a:bodyPr>
          <a:lstStyle/>
          <a:p>
            <a:r>
              <a:rPr lang="ru-RU" sz="1200" b="1" dirty="0" smtClean="0">
                <a:solidFill>
                  <a:schemeClr val="tx1">
                    <a:lumMod val="65000"/>
                    <a:lumOff val="35000"/>
                  </a:schemeClr>
                </a:solidFill>
                <a:latin typeface="Open Sans" charset="0"/>
                <a:ea typeface="Open Sans" charset="0"/>
                <a:cs typeface="Open Sans" charset="0"/>
              </a:rPr>
              <a:t>Криль Владимир Леонидович</a:t>
            </a:r>
          </a:p>
          <a:p>
            <a:endParaRPr lang="ru-RU" sz="700" dirty="0" smtClean="0">
              <a:solidFill>
                <a:schemeClr val="tx1">
                  <a:lumMod val="65000"/>
                  <a:lumOff val="35000"/>
                </a:schemeClr>
              </a:solidFill>
              <a:latin typeface="Open Sans" charset="0"/>
              <a:ea typeface="Open Sans" charset="0"/>
              <a:cs typeface="Open Sans" charset="0"/>
            </a:endParaRPr>
          </a:p>
          <a:p>
            <a:r>
              <a:rPr lang="ru-RU" sz="1200" dirty="0" smtClean="0">
                <a:solidFill>
                  <a:schemeClr val="tx1">
                    <a:lumMod val="65000"/>
                    <a:lumOff val="35000"/>
                  </a:schemeClr>
                </a:solidFill>
                <a:latin typeface="Open Sans" charset="0"/>
                <a:ea typeface="Open Sans" charset="0"/>
                <a:cs typeface="Open Sans" charset="0"/>
              </a:rPr>
              <a:t>Зам. генерального директора</a:t>
            </a:r>
            <a:endParaRPr lang="en-US" sz="1200" dirty="0" smtClean="0">
              <a:solidFill>
                <a:schemeClr val="tx1">
                  <a:lumMod val="65000"/>
                  <a:lumOff val="35000"/>
                </a:schemeClr>
              </a:solidFill>
              <a:latin typeface="Open Sans" charset="0"/>
              <a:ea typeface="Open Sans" charset="0"/>
              <a:cs typeface="Open Sans" charset="0"/>
            </a:endParaRPr>
          </a:p>
          <a:p>
            <a:r>
              <a:rPr lang="en-US" sz="1200" dirty="0" smtClean="0">
                <a:solidFill>
                  <a:schemeClr val="tx1">
                    <a:lumMod val="65000"/>
                    <a:lumOff val="35000"/>
                  </a:schemeClr>
                </a:solidFill>
                <a:latin typeface="Open Sans" charset="0"/>
                <a:ea typeface="Open Sans" charset="0"/>
                <a:cs typeface="Open Sans" charset="0"/>
              </a:rPr>
              <a:t>krill@cpp67.ru</a:t>
            </a:r>
            <a:endParaRPr lang="ru-RU" sz="1200" dirty="0" smtClean="0">
              <a:solidFill>
                <a:schemeClr val="tx1">
                  <a:lumMod val="65000"/>
                  <a:lumOff val="35000"/>
                </a:schemeClr>
              </a:solidFill>
              <a:latin typeface="Open Sans" charset="0"/>
              <a:ea typeface="Open Sans" charset="0"/>
              <a:cs typeface="Open Sans" charset="0"/>
            </a:endParaRPr>
          </a:p>
          <a:p>
            <a:r>
              <a:rPr lang="ru-RU" sz="1200" dirty="0" smtClean="0">
                <a:solidFill>
                  <a:schemeClr val="tx1">
                    <a:lumMod val="65000"/>
                    <a:lumOff val="35000"/>
                  </a:schemeClr>
                </a:solidFill>
                <a:latin typeface="Open Sans" charset="0"/>
                <a:ea typeface="Open Sans" charset="0"/>
                <a:cs typeface="Open Sans" charset="0"/>
              </a:rPr>
              <a:t>Тел</a:t>
            </a:r>
            <a:r>
              <a:rPr lang="ru-RU" sz="1200" dirty="0">
                <a:solidFill>
                  <a:schemeClr val="tx1">
                    <a:lumMod val="65000"/>
                    <a:lumOff val="35000"/>
                  </a:schemeClr>
                </a:solidFill>
                <a:latin typeface="Open Sans" charset="0"/>
                <a:ea typeface="Open Sans" charset="0"/>
                <a:cs typeface="Open Sans" charset="0"/>
              </a:rPr>
              <a:t>. +7 (906) 518-75-73</a:t>
            </a:r>
          </a:p>
        </p:txBody>
      </p:sp>
      <p:sp>
        <p:nvSpPr>
          <p:cNvPr id="28" name="TextBox 27"/>
          <p:cNvSpPr txBox="1"/>
          <p:nvPr/>
        </p:nvSpPr>
        <p:spPr>
          <a:xfrm>
            <a:off x="85725" y="2614060"/>
            <a:ext cx="5361833" cy="646331"/>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ru-RU" sz="1200" b="1" dirty="0">
                <a:solidFill>
                  <a:schemeClr val="tx1">
                    <a:lumMod val="65000"/>
                    <a:lumOff val="35000"/>
                  </a:schemeClr>
                </a:solidFill>
                <a:latin typeface="Open Sans" charset="0"/>
                <a:ea typeface="Open Sans" charset="0"/>
                <a:cs typeface="Open Sans" charset="0"/>
              </a:rPr>
              <a:t>Адрес:</a:t>
            </a:r>
            <a:r>
              <a:rPr lang="ru-RU" sz="1200" dirty="0">
                <a:solidFill>
                  <a:schemeClr val="tx1">
                    <a:lumMod val="65000"/>
                    <a:lumOff val="35000"/>
                  </a:schemeClr>
                </a:solidFill>
                <a:latin typeface="Open Sans" charset="0"/>
                <a:ea typeface="Open Sans" charset="0"/>
                <a:cs typeface="Open Sans" charset="0"/>
              </a:rPr>
              <a:t> </a:t>
            </a:r>
            <a:r>
              <a:rPr lang="ru-RU" sz="1200" dirty="0" smtClean="0">
                <a:solidFill>
                  <a:schemeClr val="tx1">
                    <a:lumMod val="65000"/>
                    <a:lumOff val="35000"/>
                  </a:schemeClr>
                </a:solidFill>
                <a:latin typeface="Open Sans" charset="0"/>
                <a:ea typeface="Open Sans" charset="0"/>
                <a:cs typeface="Open Sans" charset="0"/>
              </a:rPr>
              <a:t>214014</a:t>
            </a:r>
            <a:r>
              <a:rPr lang="ru-RU" sz="1200" dirty="0">
                <a:solidFill>
                  <a:schemeClr val="tx1">
                    <a:lumMod val="65000"/>
                    <a:lumOff val="35000"/>
                  </a:schemeClr>
                </a:solidFill>
                <a:latin typeface="Open Sans" charset="0"/>
                <a:ea typeface="Open Sans" charset="0"/>
                <a:cs typeface="Open Sans" charset="0"/>
              </a:rPr>
              <a:t>, Смоленская область, г. Смоленск, ул. Энгельса, 23</a:t>
            </a:r>
          </a:p>
          <a:p>
            <a:pPr marL="171450" indent="-171450">
              <a:lnSpc>
                <a:spcPct val="150000"/>
              </a:lnSpc>
              <a:buFont typeface="Wingdings" panose="05000000000000000000" pitchFamily="2" charset="2"/>
              <a:buChar char="Ø"/>
            </a:pPr>
            <a:r>
              <a:rPr lang="en-US" sz="1200" b="1" dirty="0" smtClean="0">
                <a:solidFill>
                  <a:schemeClr val="tx1">
                    <a:lumMod val="65000"/>
                    <a:lumOff val="35000"/>
                  </a:schemeClr>
                </a:solidFill>
                <a:latin typeface="Open Sans" charset="0"/>
                <a:ea typeface="Open Sans" charset="0"/>
                <a:cs typeface="Open Sans" charset="0"/>
              </a:rPr>
              <a:t>E-mail</a:t>
            </a:r>
            <a:r>
              <a:rPr lang="en-US" sz="1200" b="1" dirty="0">
                <a:solidFill>
                  <a:schemeClr val="tx1">
                    <a:lumMod val="65000"/>
                    <a:lumOff val="35000"/>
                  </a:schemeClr>
                </a:solidFill>
                <a:latin typeface="Open Sans" charset="0"/>
                <a:ea typeface="Open Sans" charset="0"/>
                <a:cs typeface="Open Sans" charset="0"/>
              </a:rPr>
              <a:t>:</a:t>
            </a:r>
            <a:r>
              <a:rPr lang="en-US" sz="1200" dirty="0">
                <a:solidFill>
                  <a:schemeClr val="tx1">
                    <a:lumMod val="65000"/>
                    <a:lumOff val="35000"/>
                  </a:schemeClr>
                </a:solidFill>
                <a:latin typeface="Open Sans" charset="0"/>
                <a:ea typeface="Open Sans" charset="0"/>
                <a:cs typeface="Open Sans" charset="0"/>
              </a:rPr>
              <a:t> </a:t>
            </a:r>
            <a:r>
              <a:rPr lang="ru-RU" sz="1200" dirty="0">
                <a:solidFill>
                  <a:schemeClr val="tx1">
                    <a:lumMod val="65000"/>
                    <a:lumOff val="35000"/>
                  </a:schemeClr>
                </a:solidFill>
                <a:latin typeface="Open Sans" charset="0"/>
                <a:ea typeface="Open Sans" charset="0"/>
                <a:cs typeface="Open Sans" charset="0"/>
              </a:rPr>
              <a:t> </a:t>
            </a:r>
            <a:r>
              <a:rPr lang="en-US" sz="1200" dirty="0">
                <a:solidFill>
                  <a:schemeClr val="tx1">
                    <a:lumMod val="65000"/>
                    <a:lumOff val="35000"/>
                  </a:schemeClr>
                </a:solidFill>
                <a:latin typeface="Open Sans" charset="0"/>
                <a:ea typeface="Open Sans" charset="0"/>
                <a:cs typeface="Open Sans" charset="0"/>
              </a:rPr>
              <a:t>smolregion67@yandex.ru</a:t>
            </a:r>
            <a:endParaRPr lang="ru-RU" sz="1200" dirty="0">
              <a:solidFill>
                <a:schemeClr val="tx1">
                  <a:lumMod val="65000"/>
                  <a:lumOff val="35000"/>
                </a:schemeClr>
              </a:solidFill>
              <a:latin typeface="Open Sans" charset="0"/>
              <a:ea typeface="Open Sans" charset="0"/>
              <a:cs typeface="Open Sans" charset="0"/>
            </a:endParaRPr>
          </a:p>
        </p:txBody>
      </p:sp>
      <p:sp>
        <p:nvSpPr>
          <p:cNvPr id="27" name="TextBox 26"/>
          <p:cNvSpPr txBox="1"/>
          <p:nvPr/>
        </p:nvSpPr>
        <p:spPr>
          <a:xfrm>
            <a:off x="171188" y="5190402"/>
            <a:ext cx="5361833" cy="646331"/>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ru-RU" sz="1200" b="1" dirty="0">
                <a:solidFill>
                  <a:schemeClr val="tx1">
                    <a:lumMod val="65000"/>
                    <a:lumOff val="35000"/>
                  </a:schemeClr>
                </a:solidFill>
                <a:latin typeface="Open Sans" charset="0"/>
                <a:ea typeface="Open Sans" charset="0"/>
                <a:cs typeface="Open Sans" charset="0"/>
              </a:rPr>
              <a:t>Адрес</a:t>
            </a:r>
            <a:r>
              <a:rPr lang="ru-RU" sz="1200" dirty="0">
                <a:solidFill>
                  <a:schemeClr val="tx1">
                    <a:lumMod val="65000"/>
                    <a:lumOff val="35000"/>
                  </a:schemeClr>
                </a:solidFill>
                <a:latin typeface="Open Sans" charset="0"/>
                <a:ea typeface="Open Sans" charset="0"/>
                <a:cs typeface="Open Sans" charset="0"/>
              </a:rPr>
              <a:t>: Смоленск, ул. Б. Советская, д. 4а, офис 304</a:t>
            </a:r>
          </a:p>
          <a:p>
            <a:pPr marL="171450" indent="-171450">
              <a:lnSpc>
                <a:spcPct val="150000"/>
              </a:lnSpc>
              <a:buFont typeface="Wingdings" panose="05000000000000000000" pitchFamily="2" charset="2"/>
              <a:buChar char="Ø"/>
            </a:pPr>
            <a:r>
              <a:rPr lang="en-US" sz="1200" b="1" dirty="0" smtClean="0">
                <a:solidFill>
                  <a:schemeClr val="tx1">
                    <a:lumMod val="65000"/>
                    <a:lumOff val="35000"/>
                  </a:schemeClr>
                </a:solidFill>
                <a:latin typeface="Open Sans" charset="0"/>
                <a:ea typeface="Open Sans" charset="0"/>
                <a:cs typeface="Open Sans" charset="0"/>
              </a:rPr>
              <a:t>E-mail</a:t>
            </a:r>
            <a:r>
              <a:rPr lang="en-US" sz="1200" b="1" dirty="0">
                <a:solidFill>
                  <a:schemeClr val="tx1">
                    <a:lumMod val="65000"/>
                    <a:lumOff val="35000"/>
                  </a:schemeClr>
                </a:solidFill>
                <a:latin typeface="Open Sans" charset="0"/>
                <a:ea typeface="Open Sans" charset="0"/>
                <a:cs typeface="Open Sans" charset="0"/>
              </a:rPr>
              <a:t>:</a:t>
            </a:r>
            <a:r>
              <a:rPr lang="en-US" sz="1200" dirty="0">
                <a:solidFill>
                  <a:schemeClr val="tx1">
                    <a:lumMod val="65000"/>
                    <a:lumOff val="35000"/>
                  </a:schemeClr>
                </a:solidFill>
                <a:latin typeface="Open Sans" charset="0"/>
                <a:ea typeface="Open Sans" charset="0"/>
                <a:cs typeface="Open Sans" charset="0"/>
              </a:rPr>
              <a:t> </a:t>
            </a:r>
            <a:r>
              <a:rPr lang="ru-RU" sz="1200" dirty="0">
                <a:solidFill>
                  <a:schemeClr val="tx1">
                    <a:lumMod val="65000"/>
                    <a:lumOff val="35000"/>
                  </a:schemeClr>
                </a:solidFill>
                <a:latin typeface="Open Sans" charset="0"/>
                <a:ea typeface="Open Sans" charset="0"/>
                <a:cs typeface="Open Sans" charset="0"/>
              </a:rPr>
              <a:t> </a:t>
            </a:r>
            <a:r>
              <a:rPr lang="en-US" sz="1200" dirty="0" smtClean="0">
                <a:solidFill>
                  <a:schemeClr val="tx1">
                    <a:lumMod val="65000"/>
                    <a:lumOff val="35000"/>
                  </a:schemeClr>
                </a:solidFill>
                <a:latin typeface="Open Sans" charset="0"/>
                <a:ea typeface="Open Sans" charset="0"/>
                <a:cs typeface="Open Sans" charset="0"/>
              </a:rPr>
              <a:t>info@cpp67.ru</a:t>
            </a:r>
            <a:endParaRPr lang="ru-RU" sz="1200" dirty="0">
              <a:solidFill>
                <a:schemeClr val="tx1">
                  <a:lumMod val="65000"/>
                  <a:lumOff val="35000"/>
                </a:schemeClr>
              </a:solidFill>
              <a:latin typeface="Open Sans" charset="0"/>
              <a:ea typeface="Open Sans" charset="0"/>
              <a:cs typeface="Open Sans" charset="0"/>
            </a:endParaRPr>
          </a:p>
        </p:txBody>
      </p:sp>
      <p:pic>
        <p:nvPicPr>
          <p:cNvPr id="4" name="Рисунок 3"/>
          <p:cNvPicPr>
            <a:picLocks noChangeAspect="1"/>
          </p:cNvPicPr>
          <p:nvPr/>
        </p:nvPicPr>
        <p:blipFill>
          <a:blip r:embed="rId7" cstate="print">
            <a:extLst>
              <a:ext uri="{BEBA8EAE-BF5A-486C-A8C5-ECC9F3942E4B}">
                <a14:imgProps xmlns:a14="http://schemas.microsoft.com/office/drawing/2010/main">
                  <a14:imgLayer r:embed="rId8">
                    <a14:imgEffect>
                      <a14:brightnessContrast bright="7000"/>
                    </a14:imgEffect>
                  </a14:imgLayer>
                </a14:imgProps>
              </a:ext>
              <a:ext uri="{28A0092B-C50C-407E-A947-70E740481C1C}">
                <a14:useLocalDpi xmlns:a14="http://schemas.microsoft.com/office/drawing/2010/main" val="0"/>
              </a:ext>
            </a:extLst>
          </a:blip>
          <a:stretch>
            <a:fillRect/>
          </a:stretch>
        </p:blipFill>
        <p:spPr>
          <a:xfrm>
            <a:off x="5447558" y="1342066"/>
            <a:ext cx="1128769" cy="1136854"/>
          </a:xfrm>
          <a:prstGeom prst="ellipse">
            <a:avLst/>
          </a:prstGeom>
        </p:spPr>
      </p:pic>
      <p:pic>
        <p:nvPicPr>
          <p:cNvPr id="5" name="Рисунок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1362" y="3962359"/>
            <a:ext cx="1107399" cy="1099676"/>
          </a:xfrm>
          <a:prstGeom prst="ellipse">
            <a:avLst/>
          </a:prstGeom>
        </p:spPr>
      </p:pic>
      <p:pic>
        <p:nvPicPr>
          <p:cNvPr id="2" name="Рисунок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56785" y="3994604"/>
            <a:ext cx="1133301" cy="1143242"/>
          </a:xfrm>
          <a:prstGeom prst="ellipse">
            <a:avLst/>
          </a:prstGeom>
        </p:spPr>
      </p:pic>
    </p:spTree>
    <p:extLst>
      <p:ext uri="{BB962C8B-B14F-4D97-AF65-F5344CB8AC3E}">
        <p14:creationId xmlns:p14="http://schemas.microsoft.com/office/powerpoint/2010/main" val="371597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4</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891207"/>
            <a:ext cx="951646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hangingPunct="0"/>
            <a:r>
              <a:rPr lang="ru-RU" sz="1600" dirty="0"/>
              <a:t> Действие настоящих Правил распространяется на случаи присоединения впервые вводимых в эксплуатацию, ранее присоединенных энергопринимающих устройств, максимальная мощность которых увеличивается, а также на случаи, при которых в отношении ранее присоединенных энергопринимающих устройств изменяются категория надежности электроснабжения, точки присоединения, виды производственной деятельности, не влекущие пересмотр величины максимальной мощности, но изменяющие схему внешнего электроснабжения таких энергопринимающих устройств.</a:t>
            </a:r>
          </a:p>
          <a:p>
            <a:pPr lvl="0" algn="just" eaLnBrk="0" hangingPunct="0"/>
            <a:r>
              <a:rPr lang="ru-RU" sz="1600" dirty="0"/>
              <a:t> Сетевая организация обязана выполнить в отношении любого обратившегося к ней лица мероприятия по технологическому присоединению при условии соблюдения им настоящих Правил и наличии технической возможности технологического присоединения.</a:t>
            </a:r>
          </a:p>
          <a:p>
            <a:pPr lvl="0" algn="just" eaLnBrk="0" hangingPunct="0"/>
            <a:r>
              <a:rPr kumimoji="0" lang="ru-RU" sz="1600" b="0" i="0" u="none" strike="noStrike" cap="none" normalizeH="0" baseline="0" dirty="0">
                <a:ln>
                  <a:noFill/>
                </a:ln>
                <a:solidFill>
                  <a:schemeClr val="tx1"/>
                </a:solidFill>
                <a:effectLst/>
              </a:rPr>
              <a:t> </a:t>
            </a:r>
            <a:r>
              <a:rPr lang="ru-RU" sz="1600" dirty="0"/>
              <a:t>Любые лица имеют право на технологическое присоединение построенных ими линий электропередачи к электрическим сетям в соответствии с настоящими Правилами.</a:t>
            </a:r>
          </a:p>
          <a:p>
            <a:pPr algn="just" eaLnBrk="0" hangingPunct="0"/>
            <a:r>
              <a:rPr lang="ru-RU" sz="1600" dirty="0"/>
              <a:t> Технологическое присоединение осуществляется на основании договора, заключаемого между сетевой организацией и юридическим или физическим лицом, в сроки, установленные настоящими Правилами. Заключение договора является обязательным для сетевой организации. При необоснованном отказе или уклонении сетевой организации от заключения договора заинтересованное лицо вправе обратиться в суд с иском о понуждении к заключению договора и взыскании убытков, причиненных таким необоснованным отказом или уклонением.</a:t>
            </a:r>
          </a:p>
        </p:txBody>
      </p:sp>
      <p:pic>
        <p:nvPicPr>
          <p:cNvPr id="1026"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141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5</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749481"/>
            <a:ext cx="951646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b="1" dirty="0"/>
              <a:t>Процедура технологического присоединения </a:t>
            </a:r>
          </a:p>
          <a:p>
            <a:pPr indent="265113" algn="just"/>
            <a:r>
              <a:rPr lang="ru-RU" sz="1600" dirty="0"/>
              <a:t>Настоящие Правила устанавливают следующую процедуру технологического присоединения:</a:t>
            </a:r>
          </a:p>
          <a:p>
            <a:pPr algn="just"/>
            <a:r>
              <a:rPr lang="ru-RU" sz="1600" dirty="0"/>
              <a:t>а) подача заявки юридическим или физическим лицом (далее - заявитель), которое имеет намерение осуществить технологическое присоединение, увеличить объем максимальной мощности, а также изменить категорию надежности электроснабжения, точки присоединения, виды производственной деятельности без пересмотра (увеличения) величины максимальной мощности, но с изменением схемы внешнего электроснабжения энергопринимающих устройств заявителя;</a:t>
            </a:r>
          </a:p>
          <a:p>
            <a:pPr algn="just"/>
            <a:r>
              <a:rPr lang="ru-RU" sz="1600" dirty="0"/>
              <a:t>б) заключение договора;</a:t>
            </a:r>
          </a:p>
          <a:p>
            <a:pPr algn="just"/>
            <a:r>
              <a:rPr lang="ru-RU" sz="1600" dirty="0"/>
              <a:t>в) выполнение сторонами договора мероприятий по технологическому присоединению, предусмотренных договором;</a:t>
            </a:r>
          </a:p>
          <a:p>
            <a:pPr algn="just"/>
            <a:r>
              <a:rPr lang="ru-RU" sz="1600" dirty="0"/>
              <a:t>г) получение разрешения органа федерального государственного энергетического надзора на допуск в эксплуатацию объектов заявителя.</a:t>
            </a:r>
          </a:p>
          <a:p>
            <a:endParaRPr kumimoji="0" lang="ru-RU" sz="1600" b="0" i="0" u="none" strike="noStrike" cap="none" normalizeH="0" baseline="0" dirty="0">
              <a:ln>
                <a:noFill/>
              </a:ln>
              <a:solidFill>
                <a:schemeClr val="tx1"/>
              </a:solidFill>
              <a:effectLst/>
            </a:endParaRPr>
          </a:p>
        </p:txBody>
      </p:sp>
      <p:pic>
        <p:nvPicPr>
          <p:cNvPr id="1026"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152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6</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827102"/>
            <a:ext cx="9516462"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b="1" dirty="0"/>
              <a:t>Порядок заключения и выполнения договора технологического присоединения </a:t>
            </a:r>
          </a:p>
          <a:p>
            <a:pPr indent="265113" algn="just"/>
            <a:r>
              <a:rPr lang="ru-RU" sz="1600" dirty="0"/>
              <a:t>п.8 Правил: Для заключения договора заявитель направляет заявку в сетевую организацию, объекты электросетевого хозяйства которой расположены на наименьшем расстоянии от границ участка заявителя.</a:t>
            </a:r>
          </a:p>
          <a:p>
            <a:pPr algn="just"/>
            <a:r>
              <a:rPr lang="ru-RU" sz="1600" dirty="0"/>
              <a:t>Положения </a:t>
            </a:r>
            <a:r>
              <a:rPr lang="ru-RU" sz="1600" dirty="0">
                <a:hlinkClick r:id="rId4" action="ppaction://hlinkfile"/>
              </a:rPr>
              <a:t>пунктов 8</a:t>
            </a:r>
            <a:r>
              <a:rPr lang="ru-RU" sz="1600" dirty="0"/>
              <a:t> и </a:t>
            </a:r>
            <a:r>
              <a:rPr lang="ru-RU" sz="1600" dirty="0">
                <a:hlinkClick r:id="rId5" action="ppaction://hlinkfile"/>
              </a:rPr>
              <a:t>8(1)</a:t>
            </a:r>
            <a:r>
              <a:rPr lang="ru-RU" sz="1600" dirty="0"/>
              <a:t> настоящих Правил применяются с учетом того, что к объектам электросетевого хозяйства, принадлежащим организации по управлению единой национальной (общероссийской) электрической сетью, технологическое присоединение энергопринимающих устройств потребителей может осуществляться только на уровне напряжения 110 </a:t>
            </a:r>
            <a:r>
              <a:rPr lang="ru-RU" sz="1600" dirty="0" err="1"/>
              <a:t>кВ</a:t>
            </a:r>
            <a:r>
              <a:rPr lang="ru-RU" sz="1600" dirty="0"/>
              <a:t> и выше.</a:t>
            </a:r>
          </a:p>
          <a:p>
            <a:pPr indent="265113" algn="just"/>
            <a:r>
              <a:rPr lang="ru-RU" sz="1600" dirty="0"/>
              <a:t>Заявка направляется заявителем в сетевую организацию в 2 экземплярах письмом с описью вложения. Заявитель вправе представить заявку в сетевую организацию лично или через уполномоченного представителя, а сетевая организация обязана принять такую заявку.</a:t>
            </a:r>
          </a:p>
          <a:p>
            <a:pPr indent="265113" algn="just"/>
            <a:r>
              <a:rPr lang="ru-RU" sz="1600" dirty="0"/>
              <a:t>Заявители, указанные в </a:t>
            </a:r>
            <a:r>
              <a:rPr lang="ru-RU" sz="1600" dirty="0">
                <a:hlinkClick r:id="rId6" action="ppaction://hlinkfile"/>
              </a:rPr>
              <a:t>пунктах 12(1)</a:t>
            </a:r>
            <a:r>
              <a:rPr lang="ru-RU" sz="1600" dirty="0"/>
              <a:t>, </a:t>
            </a:r>
            <a:r>
              <a:rPr lang="ru-RU" sz="1600" dirty="0">
                <a:hlinkClick r:id="rId7" action="ppaction://hlinkfile"/>
              </a:rPr>
              <a:t>13</a:t>
            </a:r>
            <a:r>
              <a:rPr lang="ru-RU" sz="1600" dirty="0"/>
              <a:t> и </a:t>
            </a:r>
            <a:r>
              <a:rPr lang="ru-RU" sz="1600" dirty="0">
                <a:hlinkClick r:id="rId8" action="ppaction://hlinkfile"/>
              </a:rPr>
              <a:t>14</a:t>
            </a:r>
            <a:r>
              <a:rPr lang="ru-RU" sz="1600" dirty="0"/>
              <a:t> настоящих Правил, в случае осуществления технологического присоединения энергопринимающих устройств к электрическим сетям классом напряжения до 20 </a:t>
            </a:r>
            <a:r>
              <a:rPr lang="ru-RU" sz="1600" dirty="0" err="1"/>
              <a:t>кВ</a:t>
            </a:r>
            <a:r>
              <a:rPr lang="ru-RU" sz="1600" dirty="0"/>
              <a:t> включительно вправе направлять заявку и прилагаемые документы посредством официального сайта сетевой организации или иного официального сайта в информационно-телекоммуникационной сети "Интернет", определяемого Правительством Российской Федерации.</a:t>
            </a:r>
          </a:p>
          <a:p>
            <a:endParaRPr lang="ru-RU" sz="1600" dirty="0"/>
          </a:p>
          <a:p>
            <a:pPr algn="just"/>
            <a:endParaRPr kumimoji="0" lang="ru-RU" sz="1600" b="0" i="0" u="none" strike="noStrike" cap="none" normalizeH="0" baseline="0" dirty="0">
              <a:ln>
                <a:noFill/>
              </a:ln>
              <a:solidFill>
                <a:schemeClr val="tx1"/>
              </a:solidFill>
              <a:effectLst/>
            </a:endParaRPr>
          </a:p>
        </p:txBody>
      </p:sp>
      <p:pic>
        <p:nvPicPr>
          <p:cNvPr id="1026" name="Picture 2" descr="logo">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26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7</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930341"/>
            <a:ext cx="9516462"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265113" algn="just"/>
            <a:r>
              <a:rPr lang="ru-RU" sz="1600" dirty="0"/>
              <a:t>В случае технологического присоединения энергопринимающих устройств, находящихся в нежилых помещениях, расположенных в многоквартирных домах и иных объектах капитального строительства, заявка на технологическое присоединение энергопринимающих устройств подается в сетевую организацию, к объектам электросетевого хозяйства которой присоединен соответствующий многоквартирный дом или иной объект капитального строительства, собственником такого нежилого помещения или лицом, обладающим иным законным правом на нежилое помещение и имеющим право распоряжения нежилым помещением.</a:t>
            </a:r>
          </a:p>
          <a:p>
            <a:pPr indent="265113" algn="just"/>
            <a:r>
              <a:rPr lang="ru-RU" sz="1600" dirty="0"/>
              <a:t>В заявке, направляемой заявителем (за исключением лиц, указанных в </a:t>
            </a:r>
            <a:r>
              <a:rPr lang="ru-RU" sz="1600" dirty="0">
                <a:hlinkClick r:id="rId4" action="ppaction://hlinkfile"/>
              </a:rPr>
              <a:t>пунктах 12</a:t>
            </a:r>
            <a:r>
              <a:rPr lang="ru-RU" sz="1600" dirty="0"/>
              <a:t> - </a:t>
            </a:r>
            <a:r>
              <a:rPr lang="ru-RU" sz="1600" dirty="0">
                <a:hlinkClick r:id="rId5" action="ppaction://hlinkfile"/>
              </a:rPr>
              <a:t>14</a:t>
            </a:r>
            <a:r>
              <a:rPr lang="ru-RU" sz="1600" dirty="0"/>
              <a:t> настоящих Правил), должны быть в зависимости от конкретных условий указаны следующие сведения:</a:t>
            </a:r>
          </a:p>
          <a:p>
            <a:pPr algn="just"/>
            <a:r>
              <a:rPr lang="ru-RU" sz="1600" dirty="0"/>
              <a:t>а) реквизиты заявителя (для юридических лиц - полное наименование и номер записи в Едином государственном реестре юридических лиц, для индивидуальных предпринимателей - номер записи в Едином государственном реестре индивидуальных предпринимателей и дата ее внесения в реестр, для физических лиц - фамилия, имя, отчество, серия, номер и дата выдачи паспорта или иного документа, удостоверяющего личность в соответствии с законодательством Российской Федерации);</a:t>
            </a:r>
          </a:p>
          <a:p>
            <a:pPr algn="just"/>
            <a:r>
              <a:rPr lang="ru-RU" sz="1600" dirty="0"/>
              <a:t>б) наименование и место нахождения энергопринимающих устройств, которые необходимо присоединить к электрическим сетям сетевой организации;</a:t>
            </a:r>
          </a:p>
          <a:p>
            <a:pPr algn="just"/>
            <a:r>
              <a:rPr lang="ru-RU" sz="1600" dirty="0"/>
              <a:t>в) место нахождения заявителя;</a:t>
            </a:r>
          </a:p>
        </p:txBody>
      </p:sp>
      <p:pic>
        <p:nvPicPr>
          <p:cNvPr id="1026" name="Picture 2" descr="log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865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8</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1053452"/>
            <a:ext cx="951646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ru-RU" sz="1600" dirty="0"/>
              <a:t>г) запрашиваемая максимальная мощность энергопринимающих устройств и их технические характеристики, количество, мощность генераторов и присоединяемых к сети трансформаторов;</a:t>
            </a:r>
          </a:p>
          <a:p>
            <a:pPr algn="just"/>
            <a:r>
              <a:rPr lang="ru-RU" sz="1600" dirty="0"/>
              <a:t>(в ред. </a:t>
            </a:r>
            <a:r>
              <a:rPr lang="ru-RU" sz="1600" dirty="0">
                <a:hlinkClick r:id="rId4"/>
              </a:rPr>
              <a:t>Постановления</a:t>
            </a:r>
            <a:r>
              <a:rPr lang="ru-RU" sz="1600" dirty="0"/>
              <a:t> Правительства РФ от 04.05.2012 N 442)</a:t>
            </a:r>
          </a:p>
          <a:p>
            <a:pPr algn="just"/>
            <a:r>
              <a:rPr lang="ru-RU" sz="1600" dirty="0"/>
              <a:t>д) количество точек присоединения с указанием технических параметров элементов энергопринимающих устройств;</a:t>
            </a:r>
          </a:p>
          <a:p>
            <a:pPr algn="just"/>
            <a:r>
              <a:rPr lang="ru-RU" sz="1600" dirty="0"/>
              <a:t>е) заявляемая категория надежности энергопринимающих устройств;</a:t>
            </a:r>
          </a:p>
          <a:p>
            <a:pPr algn="just"/>
            <a:r>
              <a:rPr lang="ru-RU" sz="1600" dirty="0"/>
              <a:t>ж) заявляемый характер нагрузки (для генераторов - возможная скорость набора или снижения нагрузки) и наличие нагрузок, искажающих форму кривой электрического тока и вызывающих </a:t>
            </a:r>
            <a:r>
              <a:rPr lang="ru-RU" sz="1600" dirty="0" err="1"/>
              <a:t>несимметрию</a:t>
            </a:r>
            <a:r>
              <a:rPr lang="ru-RU" sz="1600" dirty="0"/>
              <a:t> напряжения в точках присоединения;</a:t>
            </a:r>
          </a:p>
          <a:p>
            <a:pPr algn="just"/>
            <a:r>
              <a:rPr lang="ru-RU" sz="1600" dirty="0"/>
              <a:t>з) величина и обоснование величины технологического минимума (для генераторов), технологической и аварийной брони (для потребителей электрической энергии);</a:t>
            </a:r>
          </a:p>
          <a:p>
            <a:pPr algn="just"/>
            <a:r>
              <a:rPr lang="ru-RU" sz="1600" dirty="0"/>
              <a:t>з(1)) необходимость наличия технологической и (или) аварийной брони, определяемой в соответствии с требованиями </a:t>
            </a:r>
            <a:r>
              <a:rPr lang="ru-RU" sz="1600" dirty="0">
                <a:hlinkClick r:id="rId5" action="ppaction://hlinkfile"/>
              </a:rPr>
              <a:t>пункта 14(2)</a:t>
            </a:r>
            <a:r>
              <a:rPr lang="ru-RU" sz="1600" dirty="0"/>
              <a:t> настоящих Правил;</a:t>
            </a:r>
          </a:p>
          <a:p>
            <a:pPr algn="just"/>
            <a:r>
              <a:rPr lang="ru-RU" sz="1600" dirty="0"/>
              <a:t>и) сроки проектирования и поэтапного введения в эксплуатацию энергопринимающих устройств (в том числе по этапам и очередям);</a:t>
            </a:r>
          </a:p>
          <a:p>
            <a:pPr algn="just"/>
            <a:r>
              <a:rPr lang="ru-RU" sz="1600" dirty="0"/>
              <a:t>к) планируемое распределение максимальной мощности, сроков ввода, набора нагрузки и сведения о категории надежности электроснабжения при вводе энергопринимающих устройств по этапам и очередям;</a:t>
            </a:r>
          </a:p>
        </p:txBody>
      </p:sp>
      <p:pic>
        <p:nvPicPr>
          <p:cNvPr id="1026" name="Picture 2" descr="log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914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Times New Roman" pitchFamily="18" charset="0"/>
              </a:defRPr>
            </a:lvl1pPr>
            <a:lvl2pPr marL="742950" indent="-285750" eaLnBrk="0" hangingPunct="0">
              <a:lnSpc>
                <a:spcPct val="90000"/>
              </a:lnSpc>
              <a:spcBef>
                <a:spcPts val="500"/>
              </a:spcBef>
              <a:buFont typeface="Arial" charset="0"/>
              <a:buChar char="•"/>
              <a:defRPr sz="2400">
                <a:solidFill>
                  <a:schemeClr val="tx1"/>
                </a:solidFill>
                <a:latin typeface="Times New Roman" pitchFamily="18" charset="0"/>
              </a:defRPr>
            </a:lvl2pPr>
            <a:lvl3pPr marL="1143000" indent="-228600" eaLnBrk="0" hangingPunct="0">
              <a:lnSpc>
                <a:spcPct val="90000"/>
              </a:lnSpc>
              <a:spcBef>
                <a:spcPts val="500"/>
              </a:spcBef>
              <a:buFont typeface="Arial" charset="0"/>
              <a:buChar char="•"/>
              <a:defRPr sz="2000">
                <a:solidFill>
                  <a:schemeClr val="tx1"/>
                </a:solidFill>
                <a:latin typeface="Times New Roman" pitchFamily="18" charset="0"/>
              </a:defRPr>
            </a:lvl3pPr>
            <a:lvl4pPr marL="1600200" indent="-228600" eaLnBrk="0" hangingPunct="0">
              <a:lnSpc>
                <a:spcPct val="90000"/>
              </a:lnSpc>
              <a:spcBef>
                <a:spcPts val="500"/>
              </a:spcBef>
              <a:buFont typeface="Arial" charset="0"/>
              <a:buChar char="•"/>
              <a:defRPr sz="2000">
                <a:solidFill>
                  <a:schemeClr val="tx1"/>
                </a:solidFill>
                <a:latin typeface="Times New Roman" pitchFamily="18" charset="0"/>
              </a:defRPr>
            </a:lvl4pPr>
            <a:lvl5pPr marL="2057400" indent="-228600" eaLnBrk="0" hangingPunct="0">
              <a:lnSpc>
                <a:spcPct val="90000"/>
              </a:lnSpc>
              <a:spcBef>
                <a:spcPts val="500"/>
              </a:spcBef>
              <a:buFont typeface="Arial" charset="0"/>
              <a:buChar char="•"/>
              <a:defRPr sz="2000">
                <a:solidFill>
                  <a:schemeClr val="tx1"/>
                </a:solidFill>
                <a:latin typeface="Times New Roman" pitchFamily="18"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Times New Roman" pitchFamily="18" charset="0"/>
              </a:defRPr>
            </a:lvl9pPr>
          </a:lstStyle>
          <a:p>
            <a:pPr eaLnBrk="1" fontAlgn="base" hangingPunct="1">
              <a:lnSpc>
                <a:spcPct val="100000"/>
              </a:lnSpc>
              <a:spcBef>
                <a:spcPct val="0"/>
              </a:spcBef>
              <a:spcAft>
                <a:spcPct val="0"/>
              </a:spcAft>
              <a:buFontTx/>
              <a:buNone/>
            </a:pPr>
            <a:fld id="{375A0737-4424-4EFB-9683-DE7F86F1F5E7}" type="slidenum">
              <a:rPr lang="ru-RU" altLang="ru-RU" sz="1200" smtClean="0">
                <a:solidFill>
                  <a:schemeClr val="bg1"/>
                </a:solidFill>
                <a:latin typeface="Open Sans" pitchFamily="34" charset="0"/>
                <a:cs typeface="Arial" charset="0"/>
              </a:rPr>
              <a:pPr eaLnBrk="1" fontAlgn="base" hangingPunct="1">
                <a:lnSpc>
                  <a:spcPct val="100000"/>
                </a:lnSpc>
                <a:spcBef>
                  <a:spcPct val="0"/>
                </a:spcBef>
                <a:spcAft>
                  <a:spcPct val="0"/>
                </a:spcAft>
                <a:buFontTx/>
                <a:buNone/>
              </a:pPr>
              <a:t>9</a:t>
            </a:fld>
            <a:endParaRPr lang="ru-RU" altLang="ru-RU" sz="1200">
              <a:solidFill>
                <a:schemeClr val="bg1"/>
              </a:solidFill>
              <a:latin typeface="Open Sans" pitchFamily="34" charset="0"/>
              <a:cs typeface="Arial" charset="0"/>
            </a:endParaRPr>
          </a:p>
        </p:txBody>
      </p:sp>
      <p:sp>
        <p:nvSpPr>
          <p:cNvPr id="20" name="Прямоугольник 19"/>
          <p:cNvSpPr/>
          <p:nvPr/>
        </p:nvSpPr>
        <p:spPr>
          <a:xfrm>
            <a:off x="0" y="0"/>
            <a:ext cx="9906000" cy="623256"/>
          </a:xfrm>
          <a:prstGeom prst="rect">
            <a:avLst/>
          </a:prstGeom>
          <a:solidFill>
            <a:srgbClr val="C89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2100" dirty="0">
                <a:solidFill>
                  <a:schemeClr val="tx1">
                    <a:lumMod val="65000"/>
                    <a:lumOff val="35000"/>
                  </a:schemeClr>
                </a:solidFill>
                <a:latin typeface="+mj-lt"/>
                <a:ea typeface="Open Sans" charset="0"/>
                <a:cs typeface="Open Sans" charset="0"/>
              </a:rPr>
              <a:t>Особенности технологического присоединения к электрическим сетям</a:t>
            </a:r>
            <a:endParaRPr lang="ru-RU" sz="2000" dirty="0">
              <a:latin typeface="+mj-lt"/>
            </a:endParaRPr>
          </a:p>
        </p:txBody>
      </p:sp>
      <p:pic>
        <p:nvPicPr>
          <p:cNvPr id="193" name="Изображение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3" y="6048707"/>
            <a:ext cx="2058662" cy="615297"/>
          </a:xfrm>
          <a:prstGeom prst="rect">
            <a:avLst/>
          </a:prstGeom>
          <a:solidFill>
            <a:schemeClr val="bg1"/>
          </a:solidFill>
        </p:spPr>
      </p:pic>
      <p:sp>
        <p:nvSpPr>
          <p:cNvPr id="6" name="Rectangle 6"/>
          <p:cNvSpPr>
            <a:spLocks noChangeArrowheads="1"/>
          </p:cNvSpPr>
          <p:nvPr/>
        </p:nvSpPr>
        <p:spPr bwMode="auto">
          <a:xfrm>
            <a:off x="244929" y="684119"/>
            <a:ext cx="951646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sz="1600" dirty="0"/>
              <a:t> </a:t>
            </a:r>
            <a:r>
              <a:rPr lang="ru-RU" sz="1600" b="1" dirty="0"/>
              <a:t>Документы прилагаемые к заявке.</a:t>
            </a:r>
          </a:p>
          <a:p>
            <a:pPr indent="265113"/>
            <a:r>
              <a:rPr lang="ru-RU" sz="1600" dirty="0"/>
              <a:t>К заявке прилагаются следующие документы:</a:t>
            </a:r>
          </a:p>
          <a:p>
            <a:pPr algn="just"/>
            <a:r>
              <a:rPr lang="ru-RU" sz="1600" dirty="0"/>
              <a:t>а) план расположения энергопринимающих устройств, которые необходимо присоединить к электрическим сетям сетевой организации;</a:t>
            </a:r>
          </a:p>
          <a:p>
            <a:pPr algn="just"/>
            <a:r>
              <a:rPr lang="ru-RU" sz="1600" dirty="0"/>
              <a:t>б) однолинейная схема электрических сетей заявителя, присоединяемых к электрическим сетям сетевой организации, номинальный класс напряжения которых составляет 35 </a:t>
            </a:r>
            <a:r>
              <a:rPr lang="ru-RU" sz="1600" dirty="0" err="1"/>
              <a:t>кВ</a:t>
            </a:r>
            <a:r>
              <a:rPr lang="ru-RU" sz="1600" dirty="0"/>
              <a:t> и выше, с указанием возможности резервирования от собственных источников энергоснабжения (включая резервирование для собственных нужд) и возможности переключения нагрузок (генерации) по внутренним сетям заявителя;</a:t>
            </a:r>
          </a:p>
          <a:p>
            <a:pPr algn="just"/>
            <a:r>
              <a:rPr lang="ru-RU" sz="1600" dirty="0"/>
              <a:t>в) перечень и мощность энергопринимающих устройств, которые могут быть присоединены к устройствам противоаварийной и режимной автоматики;</a:t>
            </a:r>
          </a:p>
          <a:p>
            <a:pPr algn="just"/>
            <a:r>
              <a:rPr lang="ru-RU" sz="1600" dirty="0"/>
              <a:t>г) копия документа, подтверждающего право собственности или иное предусмотренное законом основание на объект капитального строительства (нежилое помещение в таком объекте капитального строительства) и (или) земельный участок, на котором расположены (будут располагаться) объекты заявителя, либо право собственности или иное предусмотренное законом основание на </a:t>
            </a:r>
            <a:r>
              <a:rPr lang="ru-RU" sz="1600" dirty="0" err="1"/>
              <a:t>энергопринимающие</a:t>
            </a:r>
            <a:r>
              <a:rPr lang="ru-RU" sz="1600" dirty="0"/>
              <a:t> устройства (для заявителей, планирующих осуществить технологическое присоединение энергопринимающих устройств потребителей, расположенных в нежилых помещениях многоквартирных домов или иных объектах капитального строительства, - копия документа, подтверждающего право собственности или иное предусмотренное законом основание на нежилое помещение в таком многоквартирном доме или ином объекте капитального строительства);</a:t>
            </a:r>
          </a:p>
        </p:txBody>
      </p:sp>
      <p:pic>
        <p:nvPicPr>
          <p:cNvPr id="1026" name="Picture 2"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816" y="6156662"/>
            <a:ext cx="3227534" cy="5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251439"/>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12062</TotalTime>
  <Words>6323</Words>
  <Application>Microsoft Office PowerPoint</Application>
  <PresentationFormat>Лист A4 (210x297 мм)</PresentationFormat>
  <Paragraphs>326</Paragraphs>
  <Slides>39</Slides>
  <Notes>38</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39</vt:i4>
      </vt:variant>
    </vt:vector>
  </HeadingPairs>
  <TitlesOfParts>
    <vt:vector size="48" baseType="lpstr">
      <vt:lpstr>Arial</vt:lpstr>
      <vt:lpstr>Arial Black</vt:lpstr>
      <vt:lpstr>Arial Narrow</vt:lpstr>
      <vt:lpstr>Calibri</vt:lpstr>
      <vt:lpstr>Open Sans</vt:lpstr>
      <vt:lpstr>Times New Roman</vt:lpstr>
      <vt:lpstr>Wingdings</vt:lpstr>
      <vt:lpstr>Тема Office</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1251</cp:revision>
  <cp:lastPrinted>2019-05-24T07:27:26Z</cp:lastPrinted>
  <dcterms:created xsi:type="dcterms:W3CDTF">2014-06-30T15:10:08Z</dcterms:created>
  <dcterms:modified xsi:type="dcterms:W3CDTF">2019-06-25T13:26:42Z</dcterms:modified>
</cp:coreProperties>
</file>