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0" r:id="rId4"/>
    <p:sldId id="281" r:id="rId5"/>
    <p:sldId id="283" r:id="rId6"/>
    <p:sldId id="284" r:id="rId7"/>
    <p:sldId id="285" r:id="rId8"/>
    <p:sldId id="288" r:id="rId9"/>
    <p:sldId id="289" r:id="rId10"/>
    <p:sldId id="286" r:id="rId11"/>
    <p:sldId id="294" r:id="rId12"/>
    <p:sldId id="287" r:id="rId13"/>
    <p:sldId id="290" r:id="rId14"/>
    <p:sldId id="291" r:id="rId15"/>
    <p:sldId id="292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7" r:id="rId27"/>
    <p:sldId id="308" r:id="rId28"/>
    <p:sldId id="309" r:id="rId29"/>
    <p:sldId id="305" r:id="rId30"/>
    <p:sldId id="276" r:id="rId31"/>
    <p:sldId id="310" r:id="rId32"/>
    <p:sldId id="311" r:id="rId33"/>
    <p:sldId id="312" r:id="rId34"/>
    <p:sldId id="313" r:id="rId35"/>
    <p:sldId id="314" r:id="rId36"/>
    <p:sldId id="315" r:id="rId37"/>
    <p:sldId id="31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7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0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8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8F5A-B065-4737-85DE-EB8F2949C9E7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B091-12A9-4519-B5B5-9EF5D69A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8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benev.pro/franchising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3904" y="2354158"/>
            <a:ext cx="9868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Затраты и планирование</a:t>
            </a:r>
          </a:p>
          <a:p>
            <a:endParaRPr lang="ru-RU" sz="2800" dirty="0"/>
          </a:p>
          <a:p>
            <a:r>
              <a:rPr lang="ru-RU" sz="2800" dirty="0"/>
              <a:t>1.1. Зачем и как тратить деньги на маркетинг</a:t>
            </a:r>
          </a:p>
          <a:p>
            <a:r>
              <a:rPr lang="ru-RU" sz="2800" dirty="0"/>
              <a:t>1.2. Нормы возврата инвестиций </a:t>
            </a:r>
          </a:p>
          <a:p>
            <a:r>
              <a:rPr lang="ru-RU" sz="2800" dirty="0"/>
              <a:t>1.3  Корректное планирование |  Комплексные инструменты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44" y="124152"/>
            <a:ext cx="5560821" cy="3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347" y="777863"/>
            <a:ext cx="117800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Математика и логика – Ваши главные союзники в бизнесе</a:t>
            </a: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400" b="1" dirty="0" smtClean="0"/>
              <a:t>Поняв зачем Вам тратить деньги на маркетинг, какую прибыль это принесет – Вы уже можете решать </a:t>
            </a:r>
            <a:r>
              <a:rPr lang="ru-RU" sz="2400" b="1" dirty="0" smtClean="0">
                <a:solidFill>
                  <a:srgbClr val="0070C0"/>
                </a:solidFill>
              </a:rPr>
              <a:t>КАК и СКОЛЬКО </a:t>
            </a:r>
            <a:r>
              <a:rPr lang="ru-RU" sz="2400" b="1" dirty="0" smtClean="0"/>
              <a:t>тратить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1347" y="2766140"/>
            <a:ext cx="1178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Оцифруйте текущее состояние (количество клиентов, оборота, прибыли и т.д.)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1347" y="3408067"/>
            <a:ext cx="1178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Оцифруйте желаемое состояние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1347" y="4142358"/>
            <a:ext cx="1178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Соотнесите это с тем, сколько Вы готовы потратить на маркетинг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1347" y="4876649"/>
            <a:ext cx="1178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Планируйте активности и приступайте исходя из математики и логики</a:t>
            </a:r>
          </a:p>
        </p:txBody>
      </p:sp>
    </p:spTree>
    <p:extLst>
      <p:ext uri="{BB962C8B-B14F-4D97-AF65-F5344CB8AC3E}">
        <p14:creationId xmlns:p14="http://schemas.microsoft.com/office/powerpoint/2010/main" val="36131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092" y="957601"/>
            <a:ext cx="10190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Затраты на маркетинг – не более 1/3 от прибыли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092" y="1475632"/>
            <a:ext cx="119095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. Затраты:</a:t>
            </a:r>
            <a:r>
              <a:rPr lang="ru-RU" sz="2800" dirty="0" smtClean="0">
                <a:solidFill>
                  <a:srgbClr val="0070C0"/>
                </a:solidFill>
              </a:rPr>
              <a:t> регулярные, наперед</a:t>
            </a:r>
            <a:r>
              <a:rPr lang="ru-RU" sz="2400" dirty="0" smtClean="0"/>
              <a:t>, ежедневные, еженедельные, ежемесячные, ежеквартальные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092" y="2438271"/>
            <a:ext cx="11966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Цель затрат  должна быть согласована с внутренней потребностью, а не просто потому что вроде как «надо»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7092" y="3426190"/>
            <a:ext cx="11623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Цель затрат на маркетинг </a:t>
            </a:r>
            <a:r>
              <a:rPr lang="ru-RU" sz="2400" b="1" dirty="0" smtClean="0">
                <a:solidFill>
                  <a:srgbClr val="0070C0"/>
                </a:solidFill>
              </a:rPr>
              <a:t>адекватна</a:t>
            </a:r>
            <a:r>
              <a:rPr lang="ru-RU" sz="2400" dirty="0" smtClean="0"/>
              <a:t> экономическим реальностям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7092" y="3977089"/>
            <a:ext cx="11807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</a:t>
            </a:r>
            <a:r>
              <a:rPr lang="ru-RU" sz="2400" dirty="0" smtClean="0"/>
              <a:t>. Вы должны понимать, что  затраты на маркетинг -  это инвестиция, а не таблетка. Через месяц активности у Вас не будет толпы клиентов и инвестиции не всегда возвращаются!</a:t>
            </a:r>
          </a:p>
          <a:p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7092" y="5344170"/>
            <a:ext cx="11807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 </a:t>
            </a:r>
            <a:r>
              <a:rPr lang="ru-RU" sz="2400" b="1" dirty="0" smtClean="0">
                <a:solidFill>
                  <a:srgbClr val="0070C0"/>
                </a:solidFill>
              </a:rPr>
              <a:t>Время и силы Вас и ваших сотрудников</a:t>
            </a:r>
            <a:r>
              <a:rPr lang="ru-RU" sz="2400" dirty="0" smtClean="0"/>
              <a:t> на маркетинговые активности – это тоже затраты!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07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8118" y="1888210"/>
            <a:ext cx="8998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Ну и </a:t>
            </a:r>
            <a:r>
              <a:rPr lang="ru-RU" sz="2800" b="1" dirty="0" smtClean="0"/>
              <a:t>Вы </a:t>
            </a:r>
            <a:r>
              <a:rPr lang="ru-RU" sz="2800" b="1" dirty="0"/>
              <a:t>должны понимать, что есть нормы возврата инвестиций и чудес не бывает!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1275" y="4112683"/>
            <a:ext cx="6176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1.2. Нормы возврата инвестиций </a:t>
            </a:r>
          </a:p>
        </p:txBody>
      </p:sp>
    </p:spTree>
    <p:extLst>
      <p:ext uri="{BB962C8B-B14F-4D97-AF65-F5344CB8AC3E}">
        <p14:creationId xmlns:p14="http://schemas.microsoft.com/office/powerpoint/2010/main" val="25077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70178" y="2543359"/>
            <a:ext cx="7171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ВОПРОС РЕБРОМ – КТО КАК СЧИТАЕТ? 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 smtClean="0"/>
              <a:t>СКОЛЬКО ДОЛЖНО ВОЗВРАЩАТЬСЯ?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476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6431" y="1644509"/>
            <a:ext cx="11080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Во-первых, затраты должны быть целесообразными, с минимумом рисков, комплексным и длительным расчетом</a:t>
            </a:r>
          </a:p>
          <a:p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6431" y="3243558"/>
            <a:ext cx="10953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Во-вторых, </a:t>
            </a:r>
            <a:r>
              <a:rPr lang="ru-RU" sz="2800" b="1" dirty="0">
                <a:solidFill>
                  <a:srgbClr val="0070C0"/>
                </a:solidFill>
              </a:rPr>
              <a:t>норма </a:t>
            </a:r>
            <a:r>
              <a:rPr lang="ru-RU" sz="2800" dirty="0" smtClean="0"/>
              <a:t>в </a:t>
            </a:r>
            <a:r>
              <a:rPr lang="ru-RU" sz="2800" dirty="0"/>
              <a:t>контексте данного семинара – это усредненное адекватное значение, на которое </a:t>
            </a:r>
            <a:r>
              <a:rPr lang="ru-RU" sz="2800" dirty="0" smtClean="0"/>
              <a:t>Вы </a:t>
            </a:r>
            <a:r>
              <a:rPr lang="ru-RU" sz="2800" dirty="0"/>
              <a:t>должны и можете рассчитывать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rgbClr val="0070C0"/>
                </a:solidFill>
              </a:rPr>
              <a:t>при разработке плана маркетинговых активностей и затрат на них</a:t>
            </a:r>
          </a:p>
        </p:txBody>
      </p:sp>
    </p:spTree>
    <p:extLst>
      <p:ext uri="{BB962C8B-B14F-4D97-AF65-F5344CB8AC3E}">
        <p14:creationId xmlns:p14="http://schemas.microsoft.com/office/powerpoint/2010/main" val="27046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9895" y="1098658"/>
            <a:ext cx="1108054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1/3 </a:t>
            </a:r>
            <a:r>
              <a:rPr lang="ru-RU" sz="2800" dirty="0" smtClean="0"/>
              <a:t>– норма возврата инвестиций на маркетинг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815" y="1994204"/>
            <a:ext cx="11145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 </a:t>
            </a:r>
            <a:r>
              <a:rPr lang="ru-RU" b="1" dirty="0" smtClean="0"/>
              <a:t>есть, условно, вкладывая 10 тысяч на маркетинг, Вы должны получить </a:t>
            </a:r>
            <a:r>
              <a:rPr lang="ru-RU" b="1" dirty="0" smtClean="0"/>
              <a:t>дополнительн</a:t>
            </a:r>
            <a:r>
              <a:rPr lang="ru-RU" b="1" dirty="0" smtClean="0"/>
              <a:t>ую прибыль</a:t>
            </a:r>
            <a:r>
              <a:rPr lang="ru-RU" b="1" dirty="0" smtClean="0"/>
              <a:t> </a:t>
            </a:r>
            <a:r>
              <a:rPr lang="ru-RU" b="1" dirty="0" smtClean="0"/>
              <a:t>в 30 тысяч </a:t>
            </a:r>
          </a:p>
          <a:p>
            <a:r>
              <a:rPr lang="ru-RU" b="1" dirty="0" smtClean="0"/>
              <a:t>Это идеальная ситуация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591" y="3012861"/>
            <a:ext cx="11145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Пример. </a:t>
            </a:r>
            <a:r>
              <a:rPr lang="ru-RU" dirty="0" smtClean="0"/>
              <a:t>Ваша текущая прибыль 100 тысяч рублей</a:t>
            </a:r>
            <a:r>
              <a:rPr lang="en-US" dirty="0" smtClean="0"/>
              <a:t> </a:t>
            </a:r>
            <a:r>
              <a:rPr lang="ru-RU" dirty="0" smtClean="0"/>
              <a:t>на первое июня по результатам мая. </a:t>
            </a:r>
          </a:p>
          <a:p>
            <a:r>
              <a:rPr lang="ru-RU" dirty="0" smtClean="0"/>
              <a:t>Вы вкладываете 30 тысяч на маркетинг в начале июня, маркетинг работает в июне и июле, и к первому августа Вы получаете за июль 190 прибыли. Вложения из 30-ти превратились в 90.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895" y="4105568"/>
            <a:ext cx="111451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Но Вы ведь теперь постоянно хотите получать 190, верно?</a:t>
            </a:r>
          </a:p>
          <a:p>
            <a:r>
              <a:rPr lang="ru-RU" dirty="0" smtClean="0"/>
              <a:t>Вы вкладываете опять 30, чтобы удержать уровень прибыли в 190, соответственно у Вас остается 160 прибыли</a:t>
            </a:r>
          </a:p>
          <a:p>
            <a:r>
              <a:rPr lang="ru-RU" dirty="0" smtClean="0"/>
              <a:t>А как же те 30, которые Вы вложили в июне? Это ведь тоже были расходы.</a:t>
            </a:r>
          </a:p>
          <a:p>
            <a:endParaRPr lang="ru-RU" b="1" dirty="0"/>
          </a:p>
          <a:p>
            <a:r>
              <a:rPr lang="ru-RU" b="1" dirty="0" smtClean="0"/>
              <a:t>Вы, возможно, ущемили себя в личных расходах, чтобы вложить те 30. И нужно компенсировать июньские затраты на маркетинг. То есть Вы возвращаете еще 30 тысяч и у Вас остается по итогу 130 за июль</a:t>
            </a:r>
          </a:p>
        </p:txBody>
      </p:sp>
    </p:spTree>
    <p:extLst>
      <p:ext uri="{BB962C8B-B14F-4D97-AF65-F5344CB8AC3E}">
        <p14:creationId xmlns:p14="http://schemas.microsoft.com/office/powerpoint/2010/main" val="10691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9895" y="1098658"/>
            <a:ext cx="1108054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1/3 </a:t>
            </a:r>
            <a:r>
              <a:rPr lang="ru-RU" sz="2800" dirty="0" smtClean="0"/>
              <a:t>– норма возврата инвестиций на маркетинг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815" y="1994204"/>
            <a:ext cx="11145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у Вас было 100 в начале периода, Вы вложили 30, остались с 70-ю</a:t>
            </a:r>
          </a:p>
          <a:p>
            <a:endParaRPr lang="ru-RU" b="1" dirty="0"/>
          </a:p>
          <a:p>
            <a:r>
              <a:rPr lang="ru-RU" b="1" dirty="0" smtClean="0"/>
              <a:t>То есть 70 – это в принципе для Вас уже нормальная ситуация, так как Вы инвестируете в свой бизнес через маркетинг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7228" y="3419244"/>
            <a:ext cx="1114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190 заработали к 1 августа, 30 Вы уже компенсировали, 30 вложили опять в маркетинг и к началу сентября должны опять получить 190,  у Вас на руках осталось 130</a:t>
            </a:r>
            <a:r>
              <a:rPr lang="ru-RU" b="1" dirty="0" smtClean="0"/>
              <a:t>. Отлично, на 30 больше чем на 1 июня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098" y="4296891"/>
            <a:ext cx="1114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можно сделать в такой ситуации? </a:t>
            </a:r>
            <a:r>
              <a:rPr lang="ru-RU" dirty="0" smtClean="0"/>
              <a:t>Вложить, например, еще 10 в маркетинг и, исходя из предыдущей логики, к первому сентября получить не 190</a:t>
            </a:r>
            <a:r>
              <a:rPr lang="ru-RU" b="1" dirty="0" smtClean="0"/>
              <a:t>, а 220 тысяч рублей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895" y="5174538"/>
            <a:ext cx="11145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Таким образом постепенно увеличивать маркетинговый бюджет и растить прибыль</a:t>
            </a:r>
          </a:p>
        </p:txBody>
      </p:sp>
    </p:spTree>
    <p:extLst>
      <p:ext uri="{BB962C8B-B14F-4D97-AF65-F5344CB8AC3E}">
        <p14:creationId xmlns:p14="http://schemas.microsoft.com/office/powerpoint/2010/main" val="33376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113" y="1264402"/>
            <a:ext cx="11145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Мы разобрали идеальный пример, но на практике, естественно, есть и сезонность, и неправильно выбранный инструмент маркетинга.</a:t>
            </a:r>
          </a:p>
          <a:p>
            <a:r>
              <a:rPr lang="ru-RU" sz="2000" dirty="0" smtClean="0"/>
              <a:t>Слабый маркетолог, плохая упаковка продукта, не та целевая аудитория, не продуманная реклама, саботирующие сотрудники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13" y="3065448"/>
            <a:ext cx="11145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Повышать планку затрат на один (группу) инструментов маркетинга или на один продукт можно до определенного периода</a:t>
            </a:r>
          </a:p>
          <a:p>
            <a:r>
              <a:rPr lang="ru-RU" sz="2000" b="1" dirty="0" smtClean="0"/>
              <a:t>В конце концов прибыль перестанет расти 1/3 и Вам необходимо будет внедрять новый продукт или переупаковывать маркетинг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113" y="5130775"/>
            <a:ext cx="11145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3.Инструменты маркетинга должны быть комплексными и постоянно анализироваться</a:t>
            </a:r>
          </a:p>
        </p:txBody>
      </p:sp>
    </p:spTree>
    <p:extLst>
      <p:ext uri="{BB962C8B-B14F-4D97-AF65-F5344CB8AC3E}">
        <p14:creationId xmlns:p14="http://schemas.microsoft.com/office/powerpoint/2010/main" val="8177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93" y="1885084"/>
            <a:ext cx="4180952" cy="1380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7360" y="2575560"/>
            <a:ext cx="1727200" cy="797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4199" y="762035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-   Нам нужно качнуть </a:t>
            </a:r>
            <a:r>
              <a:rPr lang="ru-RU" sz="2400" dirty="0" err="1" smtClean="0"/>
              <a:t>инстаграм</a:t>
            </a:r>
            <a:r>
              <a:rPr lang="ru-RU" sz="2400" dirty="0" smtClean="0"/>
              <a:t>!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Для чего?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 нас пустые корпуса больничные, надо заполнить 50 койко-мест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Сколько Вы хотите заработать?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Как можно больше! И сколько у Вас </a:t>
            </a:r>
            <a:r>
              <a:rPr lang="ru-RU" sz="2400" dirty="0" err="1" smtClean="0"/>
              <a:t>инстаграм</a:t>
            </a:r>
            <a:r>
              <a:rPr lang="ru-RU" sz="2400" dirty="0" smtClean="0"/>
              <a:t> стоит?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Ведение от 15/</a:t>
            </a:r>
            <a:r>
              <a:rPr lang="ru-RU" sz="2400" dirty="0" err="1" smtClean="0">
                <a:solidFill>
                  <a:srgbClr val="0070C0"/>
                </a:solidFill>
              </a:rPr>
              <a:t>мес</a:t>
            </a:r>
            <a:r>
              <a:rPr lang="ru-RU" sz="2400" dirty="0" smtClean="0">
                <a:solidFill>
                  <a:srgbClr val="0070C0"/>
                </a:solidFill>
              </a:rPr>
              <a:t>, с рекламой и продвижением – от 40/</a:t>
            </a:r>
            <a:r>
              <a:rPr lang="ru-RU" sz="2400" dirty="0" err="1" smtClean="0">
                <a:solidFill>
                  <a:srgbClr val="0070C0"/>
                </a:solidFill>
              </a:rPr>
              <a:t>мес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/>
              <a:t>Что за цены! У нас девочка за 5/</a:t>
            </a:r>
            <a:r>
              <a:rPr lang="ru-RU" sz="2400" dirty="0" err="1" smtClean="0"/>
              <a:t>мес</a:t>
            </a:r>
            <a:r>
              <a:rPr lang="ru-RU" sz="2400" dirty="0" smtClean="0"/>
              <a:t> ведет и все хорошо!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Сколько клиентов у вас пришло, пока она ведет за 5/</a:t>
            </a:r>
            <a:r>
              <a:rPr lang="ru-RU" sz="2400" dirty="0" err="1" smtClean="0">
                <a:solidFill>
                  <a:srgbClr val="0070C0"/>
                </a:solidFill>
              </a:rPr>
              <a:t>мес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Не знаю, но 40 – это дорого! </a:t>
            </a:r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35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93548" y="129061"/>
            <a:ext cx="392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1.2. Нормы возврата инвестиций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979106"/>
            <a:ext cx="3470641" cy="23031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1378" y="1563607"/>
            <a:ext cx="70098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Ежемесячные  вливания на рекламу и маркетинг, её оптимизацию и разработку новых рекламных объявлений - более 200 т.р.</a:t>
            </a:r>
          </a:p>
          <a:p>
            <a:endParaRPr lang="ru-RU" sz="2400" dirty="0"/>
          </a:p>
          <a:p>
            <a:r>
              <a:rPr lang="ru-RU" sz="2400" dirty="0" smtClean="0"/>
              <a:t>Стабильный ежемесячный оборот - более 1,5 млн.р. </a:t>
            </a:r>
          </a:p>
          <a:p>
            <a:endParaRPr lang="ru-RU" sz="2400" dirty="0"/>
          </a:p>
          <a:p>
            <a:r>
              <a:rPr lang="ru-RU" sz="2400" dirty="0" smtClean="0"/>
              <a:t>Несмотря на сезонность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0070C0"/>
                </a:solidFill>
              </a:rPr>
              <a:t>НА ШАРИКАХ!)</a:t>
            </a:r>
          </a:p>
          <a:p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39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0379" y="2319220"/>
            <a:ext cx="9868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ЧТО ТАКОЕ </a:t>
            </a:r>
            <a:r>
              <a:rPr lang="ru-RU" sz="3600" b="1" dirty="0" smtClean="0">
                <a:solidFill>
                  <a:srgbClr val="0070C0"/>
                </a:solidFill>
              </a:rPr>
              <a:t>МАРКЕТИНГ? 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5683" y="4159742"/>
            <a:ext cx="3131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КТО ЗНАЕТ?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44" y="124152"/>
            <a:ext cx="5560821" cy="3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07919" y="3884153"/>
            <a:ext cx="8381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1.3  Корректное планирование |  Комплексные инструменты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358" y="1319565"/>
            <a:ext cx="8998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Маркетинг работает </a:t>
            </a:r>
            <a:r>
              <a:rPr lang="ru-RU" sz="2400" b="1" dirty="0" smtClean="0"/>
              <a:t>только если подходить к нему комплексно, продумывать, а не кидаться деньгами в разные инструменты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73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3163" y="2152488"/>
            <a:ext cx="8998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Наберите, пожалуйста, в поисковиках своих смартфонов</a:t>
            </a: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138" y="3762968"/>
            <a:ext cx="8896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Константин </a:t>
            </a:r>
            <a:r>
              <a:rPr lang="ru-RU" sz="2800" dirty="0" err="1" smtClean="0"/>
              <a:t>Тебенев</a:t>
            </a:r>
            <a:r>
              <a:rPr lang="ru-RU" sz="2800" dirty="0" smtClean="0"/>
              <a:t> или ЦЕХ ПРОЖАРКИ БИЗНЕСА</a:t>
            </a:r>
          </a:p>
          <a:p>
            <a:endParaRPr lang="ru-RU" sz="2800" dirty="0"/>
          </a:p>
          <a:p>
            <a:pPr algn="ctr"/>
            <a:r>
              <a:rPr lang="ru-RU" sz="2800" dirty="0" smtClean="0"/>
              <a:t>Должно получиться следующее: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8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6" y="1084308"/>
            <a:ext cx="4356644" cy="4950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80" y="1084308"/>
            <a:ext cx="5066675" cy="54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9320" y="2971543"/>
            <a:ext cx="803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ТАК ЧТО ЖЕ ТАКОЕ КОРРЕКТНОЕ ПЛАНИРОВАНИЕ МАРКЕТИНГА?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КТО КАК СЧИТАЕТ? 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3579" y="1137410"/>
            <a:ext cx="109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НУЖНО УЧЕСТЬ, ПОМИМО ВЫШЕУПОМЯНУТОГО В ПРЕЗЕНТАЦИИ?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3959" y="1844639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Выделение средств на маркетинг – насколько ущемляет Ваши остальные затраты? Чего Вы лишитесь?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040" y="2915382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Пропускная способность предприятия – сможете ли Вы принять столько заявок/клиентов, отгрузить столько товара?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" y="4403123"/>
            <a:ext cx="3169695" cy="17906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0018" y="3954878"/>
            <a:ext cx="6047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летний сезон – затраты на маркетинг почти на </a:t>
            </a:r>
            <a:r>
              <a:rPr lang="ru-RU" sz="2400" b="1" dirty="0" smtClean="0">
                <a:solidFill>
                  <a:srgbClr val="0070C0"/>
                </a:solidFill>
              </a:rPr>
              <a:t>0</a:t>
            </a:r>
            <a:r>
              <a:rPr lang="ru-RU" sz="2400" dirty="0" smtClean="0"/>
              <a:t> – зал переполнен</a:t>
            </a:r>
          </a:p>
          <a:p>
            <a:endParaRPr lang="ru-RU" sz="2400" dirty="0"/>
          </a:p>
          <a:p>
            <a:r>
              <a:rPr lang="ru-RU" sz="2400" dirty="0" smtClean="0"/>
              <a:t>На прибыль - обновляется/закупается оборудование, вводится новое меню</a:t>
            </a:r>
          </a:p>
          <a:p>
            <a:endParaRPr lang="ru-RU" sz="2400" dirty="0" smtClean="0"/>
          </a:p>
          <a:p>
            <a:r>
              <a:rPr lang="ru-RU" sz="2400" dirty="0" smtClean="0"/>
              <a:t>Идет подготовка в осеннему спаду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4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959" y="1178794"/>
            <a:ext cx="109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Сколько Вы сможете средств регулярно выделять на маркетинг?  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59" y="1794439"/>
            <a:ext cx="109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Знают ли волки заячьи тропы? (понятна ли вам Ваша целевая аудитория?)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9" y="2883727"/>
            <a:ext cx="3619031" cy="1475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2466" y="2779417"/>
            <a:ext cx="6746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Четко выявленная целевая аудитория  путем </a:t>
            </a:r>
            <a:r>
              <a:rPr lang="ru-RU" sz="2400" dirty="0" err="1" smtClean="0"/>
              <a:t>коучинга</a:t>
            </a:r>
            <a:r>
              <a:rPr lang="ru-RU" sz="2400" dirty="0" smtClean="0"/>
              <a:t> собственника и анализа продаж в 1С за 2 года</a:t>
            </a:r>
          </a:p>
          <a:p>
            <a:r>
              <a:rPr lang="ru-RU" sz="2400" b="1" dirty="0" smtClean="0"/>
              <a:t>Выбраны наиболее прибыльные автомобили и ЦА собственников Авто</a:t>
            </a:r>
          </a:p>
          <a:p>
            <a:r>
              <a:rPr lang="ru-RU" sz="2400" dirty="0" smtClean="0"/>
              <a:t>Наиболее прибыльный канал продаж  - сарафанное радио и 2ГИС</a:t>
            </a:r>
          </a:p>
          <a:p>
            <a:r>
              <a:rPr lang="ru-RU" sz="2400" b="1" dirty="0" smtClean="0"/>
              <a:t>Регулярное оплачивается 2ГИС и походы на бизнес-мероприятия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38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264" y="1137410"/>
            <a:ext cx="109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Маркетинг будет идти от продукта или от целевой аудитории?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" y="1879462"/>
            <a:ext cx="2607652" cy="2566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93541" y="1879462"/>
            <a:ext cx="8393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Изначально позиционировался как ночной клуб на территории Санатория</a:t>
            </a:r>
          </a:p>
          <a:p>
            <a:r>
              <a:rPr lang="ru-RU" sz="2400" dirty="0" smtClean="0"/>
              <a:t>И </a:t>
            </a:r>
            <a:r>
              <a:rPr lang="ru-RU" sz="2400" dirty="0" err="1" smtClean="0"/>
              <a:t>маркетингово</a:t>
            </a:r>
            <a:r>
              <a:rPr lang="ru-RU" sz="2400" dirty="0" smtClean="0"/>
              <a:t> продвигался через </a:t>
            </a:r>
            <a:r>
              <a:rPr lang="en-US" sz="2400" dirty="0" smtClean="0"/>
              <a:t>VK </a:t>
            </a:r>
            <a:r>
              <a:rPr lang="ru-RU" sz="2400" dirty="0" smtClean="0"/>
              <a:t>и </a:t>
            </a:r>
            <a:r>
              <a:rPr lang="en-US" sz="2400" dirty="0" smtClean="0"/>
              <a:t>IG </a:t>
            </a:r>
            <a:r>
              <a:rPr lang="ru-RU" sz="2400" dirty="0" smtClean="0"/>
              <a:t>как клуб </a:t>
            </a:r>
            <a:r>
              <a:rPr lang="en-US" sz="2400" dirty="0" smtClean="0"/>
              <a:t>c</a:t>
            </a:r>
            <a:r>
              <a:rPr lang="ru-RU" sz="2400" dirty="0" smtClean="0"/>
              <a:t> </a:t>
            </a:r>
            <a:r>
              <a:rPr lang="en-US" sz="2400" dirty="0" smtClean="0"/>
              <a:t>DJ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Однако, исходя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ЦА Санатория (45+),  которым нужна спокойная и знакомая музыка, сделали Диско-Бар</a:t>
            </a:r>
          </a:p>
          <a:p>
            <a:endParaRPr lang="ru-RU" sz="2400" dirty="0"/>
          </a:p>
          <a:p>
            <a:r>
              <a:rPr lang="ru-RU" sz="2400" dirty="0" smtClean="0"/>
              <a:t>Продвижение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 включается только перед выходными, чтобы зацепить молодежь,</a:t>
            </a:r>
          </a:p>
          <a:p>
            <a:r>
              <a:rPr lang="ru-RU" sz="2400" dirty="0" smtClean="0"/>
              <a:t>а в остальные дни – разносятся листовки по комнатам Санатория</a:t>
            </a:r>
          </a:p>
          <a:p>
            <a:endParaRPr lang="ru-RU" sz="2400" dirty="0"/>
          </a:p>
          <a:p>
            <a:r>
              <a:rPr lang="ru-RU" sz="2400" b="1" dirty="0" smtClean="0"/>
              <a:t>И проводятся «вечера знакомств тех кому за…»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959" y="1101942"/>
            <a:ext cx="1093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Ваши сотрудники готовы выполнять маркетинговые акции?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959" y="1763004"/>
            <a:ext cx="1112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Насколько маркетинг загрузит Ваш штат? Отнимет времени и снизит эффективность на других участках работы?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18" y="3289902"/>
            <a:ext cx="2100801" cy="2100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959" y="3358476"/>
            <a:ext cx="8393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Павильон для продажи «дешевых и доступных </a:t>
            </a:r>
            <a:r>
              <a:rPr lang="ru-RU" sz="2400" dirty="0"/>
              <a:t>экскурсий»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Старые сотрудники саботировали раздачу листовок и скрипты продаж, связанные с работой на улице. </a:t>
            </a:r>
          </a:p>
          <a:p>
            <a:r>
              <a:rPr lang="ru-RU" sz="2400" b="1" dirty="0" smtClean="0"/>
              <a:t>Результат – команда поменяна, но прибыль была упущена во время замены и стажировки.</a:t>
            </a:r>
          </a:p>
          <a:p>
            <a:endParaRPr lang="ru-RU" sz="2400" b="1" dirty="0"/>
          </a:p>
          <a:p>
            <a:r>
              <a:rPr lang="ru-RU" sz="2400" b="1" dirty="0" smtClean="0"/>
              <a:t>Сейчас, уровень прибыли превысил прошлый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66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959" y="1101942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Насколько качественно упакован Ваш продукт, готов ли он к выпуску на рынок, готов ли к маркетингу?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21" y="1795164"/>
            <a:ext cx="7438196" cy="4254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9" y="2027675"/>
            <a:ext cx="2464533" cy="4846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399" y="2789516"/>
            <a:ext cx="349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Четко сформулированное и просчитанное предложение для конкретной аудитории, готовый продукт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83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2919" y="156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3959" y="850188"/>
            <a:ext cx="1093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Какие ключевые точки маркетинга? На что вообще будет опираться Ваш маркетинг?  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0" y="1971262"/>
            <a:ext cx="1472364" cy="771938"/>
          </a:xfrm>
          <a:prstGeom prst="rect">
            <a:avLst/>
          </a:prstGeom>
          <a:noFill/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501" y="1687374"/>
            <a:ext cx="4558571" cy="5090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827" y="1514432"/>
            <a:ext cx="4314025" cy="16532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179" y="3080689"/>
            <a:ext cx="4239839" cy="37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452" y="1140845"/>
            <a:ext cx="4164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Изучение и анализ рынка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8371" y="2523769"/>
            <a:ext cx="157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Реклама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2742" y="3379520"/>
            <a:ext cx="393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Активности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2742" y="4953155"/>
            <a:ext cx="4367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Че-то там делает маркетолог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4533" y="1402455"/>
            <a:ext cx="157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Сайты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87834" y="3341175"/>
            <a:ext cx="2234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Инстаграм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85143" y="4417104"/>
            <a:ext cx="2234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Таргет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88407" y="5279895"/>
            <a:ext cx="2860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Флаеры</a:t>
            </a:r>
            <a:r>
              <a:rPr lang="ru-RU" sz="2800" dirty="0" smtClean="0"/>
              <a:t> раздавать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44" y="124152"/>
            <a:ext cx="5560821" cy="30319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37166" y="1402455"/>
            <a:ext cx="197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Скидки и акции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50218" y="5657382"/>
            <a:ext cx="197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Реклама на баннерах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33233" y="2154672"/>
            <a:ext cx="1974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Радио и 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87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59" y="850188"/>
            <a:ext cx="1093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Насколько готов Ваш отдел продаж/обслуживания к потоку новых клиентов и продаже новых продуктов на нужном уровне качества? 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9" y="2378191"/>
            <a:ext cx="4158563" cy="2877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479" y="2378191"/>
            <a:ext cx="6140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Внедрены скрипты продаж для </a:t>
            </a:r>
            <a:r>
              <a:rPr lang="ru-RU" sz="2400" dirty="0" err="1" smtClean="0"/>
              <a:t>колл</a:t>
            </a:r>
            <a:r>
              <a:rPr lang="ru-RU" sz="2400" dirty="0" smtClean="0"/>
              <a:t>-центра и запущена рекламная кампания, в том числе через личный бренд собственника , однако на местах слесари остались слесарями</a:t>
            </a:r>
          </a:p>
          <a:p>
            <a:endParaRPr lang="ru-RU" sz="2400" b="1" dirty="0"/>
          </a:p>
          <a:p>
            <a:r>
              <a:rPr lang="ru-RU" sz="2400" b="1" dirty="0" smtClean="0"/>
              <a:t>И когда «обласканный» клиент приезжал в сам сервис – натыкался на безграмотных хамоватых, возможно «не свежих» мастеров, пошли негативные отзывы и отток клиентов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7840" y="2814320"/>
            <a:ext cx="1737360" cy="92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23049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59" y="850188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Все вышеперечисленные аспекты относятся к корректному и комплексному планированию маркетинга, затронем еще несколько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93" y="2182826"/>
            <a:ext cx="10309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планировании маркетинговых активностей, лучше всего работает комплексный подход, когда, как говорится, «песня льется из каждого утюга»</a:t>
            </a:r>
          </a:p>
          <a:p>
            <a:endParaRPr lang="ru-RU" sz="2400" dirty="0"/>
          </a:p>
          <a:p>
            <a:r>
              <a:rPr lang="ru-RU" sz="2400" b="1" dirty="0" smtClean="0"/>
              <a:t>Так как порой, Вы не знаете откуда </a:t>
            </a:r>
            <a:r>
              <a:rPr lang="ru-RU" sz="2400" b="1" dirty="0" smtClean="0">
                <a:solidFill>
                  <a:srgbClr val="0070C0"/>
                </a:solidFill>
              </a:rPr>
              <a:t>«стрельнет» </a:t>
            </a:r>
            <a:r>
              <a:rPr lang="ru-RU" sz="2400" b="1" dirty="0" smtClean="0"/>
              <a:t>и лучше создать </a:t>
            </a:r>
            <a:r>
              <a:rPr lang="ru-RU" sz="2400" b="1" dirty="0" err="1" smtClean="0">
                <a:solidFill>
                  <a:srgbClr val="FF0000"/>
                </a:solidFill>
              </a:rPr>
              <a:t>инфошум</a:t>
            </a:r>
            <a:r>
              <a:rPr lang="ru-RU" sz="2400" b="1" dirty="0" smtClean="0"/>
              <a:t> везде, дать потребителю исчерпывающую информацию о продукте везде, </a:t>
            </a:r>
            <a:r>
              <a:rPr lang="ru-RU" sz="2400" b="1" dirty="0" smtClean="0"/>
              <a:t>где </a:t>
            </a:r>
            <a:r>
              <a:rPr lang="ru-RU" sz="2400" b="1" dirty="0" smtClean="0"/>
              <a:t>ему будет удобно и он доверится этому каналу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793" y="4745916"/>
            <a:ext cx="10309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Когда вы набирали в поисковиках про меня и мою команду, могли заметить, что информация размещена во всех углах и дает определенную поддержку продажам</a:t>
            </a:r>
          </a:p>
          <a:p>
            <a:endParaRPr lang="ru-RU" sz="2400" dirty="0"/>
          </a:p>
          <a:p>
            <a:r>
              <a:rPr lang="ru-RU" sz="2400" dirty="0" smtClean="0"/>
              <a:t>Разберем на примере же нашей компании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127" y="5882683"/>
            <a:ext cx="2905931" cy="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59" y="850188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Когда нам нужны новые клиенты мы делаем следующее: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67" y="1972194"/>
            <a:ext cx="711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Анализируем, какой продукт в нашей компании сейчас прибыльнее всего продать и какие наши сотрудники наименее загружены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166" y="3130865"/>
            <a:ext cx="6747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Смотрим </a:t>
            </a:r>
            <a:r>
              <a:rPr lang="ru-RU" sz="2000" dirty="0"/>
              <a:t>рынок, востребован ли это продукт </a:t>
            </a:r>
            <a:r>
              <a:rPr lang="ru-RU" sz="2000" dirty="0" smtClean="0"/>
              <a:t>сейчас. Например, упаковка франшизы общепита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8166" y="5345811"/>
            <a:ext cx="7570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</a:t>
            </a:r>
            <a:r>
              <a:rPr lang="ru-RU" sz="2000" dirty="0" smtClean="0"/>
              <a:t>.   Делаем акцент на своем сайте на этот продукт, </a:t>
            </a:r>
            <a:r>
              <a:rPr lang="ru-RU" sz="2000" dirty="0" smtClean="0">
                <a:solidFill>
                  <a:srgbClr val="0070C0"/>
                </a:solidFill>
              </a:rPr>
              <a:t>как лучшее место, </a:t>
            </a:r>
            <a:r>
              <a:rPr lang="ru-RU" sz="2000" dirty="0" smtClean="0"/>
              <a:t>где потребитель может узнать о нашем продукте и удостовериться в  порядочности нашей компании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398018"/>
            <a:ext cx="4702912" cy="45156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33361" y="6265272"/>
            <a:ext cx="379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tebenev.pro/franchising.html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8166" y="4237482"/>
            <a:ext cx="7113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</a:t>
            </a:r>
            <a:r>
              <a:rPr lang="ru-RU" sz="2000" dirty="0" smtClean="0"/>
              <a:t>.  Рассчитываем потенциальную прибыль и исходя из этого выделяем маркетинговый бюджет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52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59" y="850188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Когда нам нужны новые клиенты мы делаем следующее: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79" y="1554425"/>
            <a:ext cx="711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7. Я делаю </a:t>
            </a:r>
            <a:r>
              <a:rPr lang="ru-RU" sz="2000" b="1" dirty="0" smtClean="0"/>
              <a:t>он-</a:t>
            </a:r>
            <a:r>
              <a:rPr lang="ru-RU" sz="2000" b="1" dirty="0" err="1" smtClean="0"/>
              <a:t>лайн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поддержку продаж, давая </a:t>
            </a:r>
            <a:r>
              <a:rPr lang="ru-RU" sz="2000" b="1" dirty="0" err="1" smtClean="0"/>
              <a:t>экспертность</a:t>
            </a:r>
            <a:r>
              <a:rPr lang="ru-RU" sz="2000" b="1" dirty="0" smtClean="0"/>
              <a:t>:</a:t>
            </a:r>
          </a:p>
          <a:p>
            <a:pPr marL="457200" indent="-457200">
              <a:buAutoNum type="arabicPeriod"/>
            </a:pPr>
            <a:endParaRPr lang="ru-RU" sz="20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166" y="2216143"/>
            <a:ext cx="674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А)</a:t>
            </a:r>
            <a:r>
              <a:rPr lang="en-US" sz="2000" dirty="0" smtClean="0"/>
              <a:t> </a:t>
            </a:r>
            <a:r>
              <a:rPr lang="ru-RU" sz="2000" dirty="0" smtClean="0"/>
              <a:t>Пишу </a:t>
            </a:r>
            <a:r>
              <a:rPr lang="ru-RU" sz="2000" dirty="0"/>
              <a:t>статью о продукте на </a:t>
            </a:r>
            <a:r>
              <a:rPr lang="ru-RU" sz="2000" dirty="0" err="1" smtClean="0"/>
              <a:t>Яндекс.Дзен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8166" y="3258932"/>
            <a:ext cx="757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В) Записываю видео с рассказом о продукте и выкладываю на </a:t>
            </a:r>
            <a:r>
              <a:rPr lang="en-US" sz="2000" b="1" dirty="0" smtClean="0"/>
              <a:t>YouTube</a:t>
            </a:r>
            <a:r>
              <a:rPr lang="ru-RU" sz="2000" b="1" dirty="0" smtClean="0"/>
              <a:t> и </a:t>
            </a:r>
            <a:r>
              <a:rPr lang="en-US" sz="2000" b="1" dirty="0" smtClean="0"/>
              <a:t>IG TV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8166" y="2713096"/>
            <a:ext cx="7113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Б)</a:t>
            </a:r>
            <a:r>
              <a:rPr lang="en-US" sz="2000" dirty="0" smtClean="0"/>
              <a:t> </a:t>
            </a:r>
            <a:r>
              <a:rPr lang="ru-RU" sz="2000" dirty="0" smtClean="0"/>
              <a:t>Делаю тематические посты </a:t>
            </a:r>
            <a:r>
              <a:rPr lang="ru-RU" sz="2000" b="1" dirty="0" smtClean="0">
                <a:solidFill>
                  <a:srgbClr val="0070C0"/>
                </a:solidFill>
              </a:rPr>
              <a:t>ВО ВСЕХ ВОЗМОЖНЫХ СЕТЯХ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93" y="1487991"/>
            <a:ext cx="4014500" cy="27722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2675" y="4398957"/>
            <a:ext cx="2189881" cy="2290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683" y="4334851"/>
            <a:ext cx="2588596" cy="24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59" y="850188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Когда нам нужны новые клиенты мы делаем следующее: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78" y="1554425"/>
            <a:ext cx="1149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8</a:t>
            </a:r>
            <a:r>
              <a:rPr lang="ru-RU" sz="2000" dirty="0" smtClean="0"/>
              <a:t>. Создаем рекламные кампании в </a:t>
            </a:r>
            <a:r>
              <a:rPr lang="ru-RU" sz="2000" dirty="0" err="1" smtClean="0"/>
              <a:t>Яндекс.Директ</a:t>
            </a:r>
            <a:r>
              <a:rPr lang="ru-RU" sz="2000" dirty="0" smtClean="0"/>
              <a:t> и </a:t>
            </a:r>
            <a:r>
              <a:rPr lang="en-US" sz="2000" dirty="0" smtClean="0"/>
              <a:t>Google AdWords (</a:t>
            </a:r>
            <a:r>
              <a:rPr lang="ru-RU" sz="2000" dirty="0" smtClean="0"/>
              <a:t>мы это делаем сами, поэтому низкозатратно)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678" y="2443047"/>
            <a:ext cx="6747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9. Создаем РК в </a:t>
            </a:r>
            <a:r>
              <a:rPr lang="en-US" sz="2000" b="1" dirty="0" smtClean="0">
                <a:solidFill>
                  <a:srgbClr val="0070C0"/>
                </a:solidFill>
              </a:rPr>
              <a:t>FB/IG </a:t>
            </a:r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  <a:r>
              <a:rPr lang="en-US" sz="2000" b="1" dirty="0" smtClean="0">
                <a:solidFill>
                  <a:srgbClr val="0070C0"/>
                </a:solidFill>
              </a:rPr>
              <a:t>VK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78" y="3080312"/>
            <a:ext cx="10801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</a:t>
            </a:r>
            <a:r>
              <a:rPr lang="ru-RU" sz="2000" dirty="0" smtClean="0"/>
              <a:t>. Также у нас есть база молодых людей, которые готовы раскидывать рекламное объявление по телефонным книгам в </a:t>
            </a:r>
            <a:r>
              <a:rPr lang="en-US" sz="2000" dirty="0" smtClean="0"/>
              <a:t>WA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бизнес-чатам в </a:t>
            </a:r>
            <a:r>
              <a:rPr lang="en-US" sz="2000" dirty="0" smtClean="0"/>
              <a:t>VK </a:t>
            </a:r>
            <a:r>
              <a:rPr lang="ru-RU" sz="2000" dirty="0" smtClean="0"/>
              <a:t>и </a:t>
            </a:r>
            <a:r>
              <a:rPr lang="en-US" sz="2000" dirty="0" smtClean="0"/>
              <a:t>Telegram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78" y="4025353"/>
            <a:ext cx="1080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активности запускаем одновременно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42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3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59" y="850188"/>
            <a:ext cx="10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Когда нам нужны новые клиенты мы делаем следующее: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78" y="1554425"/>
            <a:ext cx="1149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11. </a:t>
            </a:r>
            <a:r>
              <a:rPr lang="ru-RU" sz="2000" b="1" dirty="0" err="1" smtClean="0">
                <a:solidFill>
                  <a:srgbClr val="0070C0"/>
                </a:solidFill>
              </a:rPr>
              <a:t>Оффлайн</a:t>
            </a:r>
            <a:r>
              <a:rPr lang="ru-RU" sz="2000" b="1" dirty="0" smtClean="0">
                <a:solidFill>
                  <a:srgbClr val="0070C0"/>
                </a:solidFill>
              </a:rPr>
              <a:t> активности. </a:t>
            </a:r>
            <a:r>
              <a:rPr lang="ru-RU" sz="2000" dirty="0" smtClean="0"/>
              <a:t>Так как у нас нет точки продаж и мы работаем по всей России, мы не пользуемся рекламой в ТРЦ, на Баннерах, не печатаем листовки, не крутим рекламу по радио и 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678" y="2443047"/>
            <a:ext cx="1043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А) Я участвую в различных бизнес-мероприятиях, где происходит </a:t>
            </a:r>
            <a:r>
              <a:rPr lang="ru-RU" sz="2000" dirty="0" err="1" smtClean="0"/>
              <a:t>нетворкинг</a:t>
            </a:r>
            <a:r>
              <a:rPr lang="ru-RU" sz="2000" dirty="0" smtClean="0"/>
              <a:t> и в общем-то рассказываю о новом продукте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9510" y="3329690"/>
            <a:ext cx="1080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Б) Собираю бизнес-завтраки, где показываю свою </a:t>
            </a:r>
            <a:r>
              <a:rPr lang="ru-RU" sz="2000" dirty="0" err="1" smtClean="0"/>
              <a:t>экспертность</a:t>
            </a:r>
            <a:r>
              <a:rPr lang="ru-RU" sz="2000" dirty="0" smtClean="0"/>
              <a:t> в вопросе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678" y="4018257"/>
            <a:ext cx="1080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) Выступаю спикером на мероприятиях подобным нашему сегодняшнему семинару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2638" y="4591960"/>
            <a:ext cx="10801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Мой партнер по бизнесу поступает аналогичным образом, но так как он программист, посещает мероприятия по своей тематике и там рассказывает о нас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638" y="5466427"/>
            <a:ext cx="11539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Г) Наш отдел продаж прорабатывает старую базу клиентов рассказывая о новом продукте (инфо-повод же есть</a:t>
            </a:r>
            <a:r>
              <a:rPr lang="ru-RU" sz="2000" dirty="0" smtClean="0">
                <a:sym typeface="Wingdings" panose="05000000000000000000" pitchFamily="2" charset="2"/>
              </a:rPr>
              <a:t>) и отрабатывает новые заявки звонками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20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4682" y="2364952"/>
            <a:ext cx="10934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Таким образом, мы комплексно подходим к маркетингу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Что и Вам настоятельно рекомендую </a:t>
            </a: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0080" y="117714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1.3  Корректное планирование |  Комплексные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984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0115" y="3293255"/>
            <a:ext cx="1093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Перерыв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130" y="7569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6378" y="1886341"/>
            <a:ext cx="110960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 smtClean="0">
                <a:solidFill>
                  <a:srgbClr val="0070C0"/>
                </a:solidFill>
              </a:rPr>
              <a:t>Анализ </a:t>
            </a:r>
            <a:r>
              <a:rPr lang="ru-RU" sz="2800" dirty="0" smtClean="0"/>
              <a:t>– выявление Вашей целевой аудитории, её поведения и потребностей</a:t>
            </a:r>
          </a:p>
          <a:p>
            <a:endParaRPr lang="ru-RU" sz="2800" dirty="0"/>
          </a:p>
          <a:p>
            <a:r>
              <a:rPr lang="ru-RU" sz="2800" dirty="0" smtClean="0"/>
              <a:t>Кто  они? Где </a:t>
            </a:r>
            <a:r>
              <a:rPr lang="ru-RU" sz="2800" dirty="0"/>
              <a:t>ходят, возраст, </a:t>
            </a:r>
            <a:r>
              <a:rPr lang="ru-RU" sz="2800" dirty="0" smtClean="0"/>
              <a:t>предпочтения, где их скопление?</a:t>
            </a:r>
            <a:endParaRPr lang="ru-RU" sz="2800" dirty="0"/>
          </a:p>
          <a:p>
            <a:r>
              <a:rPr lang="ru-RU" sz="2800" dirty="0"/>
              <a:t>Как до них донести про продукт? </a:t>
            </a:r>
            <a:r>
              <a:rPr lang="ru-RU" sz="2800" dirty="0" smtClean="0"/>
              <a:t>Где черпают информацию? Их вкусы?</a:t>
            </a:r>
            <a:endParaRPr lang="ru-RU" sz="2800" dirty="0"/>
          </a:p>
          <a:p>
            <a:r>
              <a:rPr lang="ru-RU" sz="2800" dirty="0"/>
              <a:t>Чего </a:t>
            </a:r>
            <a:r>
              <a:rPr lang="ru-RU" sz="2800" dirty="0" smtClean="0"/>
              <a:t>им не </a:t>
            </a:r>
            <a:r>
              <a:rPr lang="ru-RU" sz="2800" dirty="0"/>
              <a:t>хватает? </a:t>
            </a:r>
            <a:r>
              <a:rPr lang="ru-RU" sz="2800" dirty="0" smtClean="0"/>
              <a:t>Какие у них затраты?</a:t>
            </a:r>
          </a:p>
          <a:p>
            <a:r>
              <a:rPr lang="ru-RU" sz="2800" dirty="0" smtClean="0"/>
              <a:t>И множество других вопросов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Действия </a:t>
            </a:r>
            <a:r>
              <a:rPr lang="ru-RU" sz="2800" dirty="0"/>
              <a:t>– </a:t>
            </a:r>
            <a:r>
              <a:rPr lang="ru-RU" sz="2800" dirty="0" smtClean="0"/>
              <a:t>маркетинговые активности (</a:t>
            </a:r>
            <a:r>
              <a:rPr lang="ru-RU" sz="2800" dirty="0" err="1" smtClean="0"/>
              <a:t>офф-лайн</a:t>
            </a: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smtClean="0"/>
              <a:t>он-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), реклама, </a:t>
            </a:r>
            <a:r>
              <a:rPr lang="en-US" sz="2800" dirty="0" smtClean="0"/>
              <a:t>PR</a:t>
            </a:r>
            <a:r>
              <a:rPr lang="ru-RU" sz="2800" dirty="0" smtClean="0"/>
              <a:t>, сарафан, продажи, создание дефицита, новых потребностей….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6378" y="1240043"/>
            <a:ext cx="5704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Маркетинг </a:t>
            </a:r>
            <a:r>
              <a:rPr lang="ru-RU" sz="2800" dirty="0" smtClean="0"/>
              <a:t>– это анализ </a:t>
            </a:r>
            <a:r>
              <a:rPr lang="ru-RU" sz="2800" dirty="0"/>
              <a:t>и действия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44" y="124152"/>
            <a:ext cx="5560821" cy="3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0487" y="2994952"/>
            <a:ext cx="5080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Так вот действительно, </a:t>
            </a:r>
            <a:r>
              <a:rPr lang="ru-RU" sz="2800" b="1" dirty="0" smtClean="0">
                <a:solidFill>
                  <a:srgbClr val="0070C0"/>
                </a:solidFill>
              </a:rPr>
              <a:t>ЗАЧЕМ?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8996" y="4274188"/>
            <a:ext cx="498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ОТВЕЧАЕМ ЧЕСТНО НА ВОПРОС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11706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093" y="939909"/>
            <a:ext cx="1493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ЗАЧЕМ?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2116" y="2224159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Новые клиенты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2111" y="1579184"/>
            <a:ext cx="218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Рост оборота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7724" y="3925804"/>
            <a:ext cx="4171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Отстройка от конкурентов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9572" y="3041457"/>
            <a:ext cx="2356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Рост прибыли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08252" y="5442783"/>
            <a:ext cx="7671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Реальные </a:t>
            </a:r>
            <a:r>
              <a:rPr lang="ru-RU" sz="4000" b="1" dirty="0" smtClean="0">
                <a:solidFill>
                  <a:srgbClr val="0070C0"/>
                </a:solidFill>
              </a:rPr>
              <a:t>деньги</a:t>
            </a:r>
            <a:r>
              <a:rPr lang="ru-RU" sz="4000" b="1" dirty="0" smtClean="0"/>
              <a:t> у Вас в кармане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53234" y="279730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ПОНТЫ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347" y="777863"/>
            <a:ext cx="7534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Решили для себя честно зачем?  Какова Цель?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03" y="1556432"/>
            <a:ext cx="7160228" cy="52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81" y="2065014"/>
            <a:ext cx="3040428" cy="2772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034" y="2396395"/>
            <a:ext cx="3842106" cy="1747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74033" y="4606724"/>
            <a:ext cx="4314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Осознанный маркетинг</a:t>
            </a:r>
          </a:p>
          <a:p>
            <a:endParaRPr lang="ru-RU" sz="2400" dirty="0"/>
          </a:p>
          <a:p>
            <a:r>
              <a:rPr lang="ru-RU" sz="2400" dirty="0" smtClean="0"/>
              <a:t>Нам хватает клиентов, больше не нужно – пропускная способность не выдержит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55181" y="5006834"/>
            <a:ext cx="3724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Маркетинговый Рэкет</a:t>
            </a:r>
            <a:endParaRPr lang="ru-RU" sz="2400" dirty="0"/>
          </a:p>
          <a:p>
            <a:r>
              <a:rPr lang="ru-RU" sz="2400" b="1" dirty="0" smtClean="0"/>
              <a:t>Все сделаем сами</a:t>
            </a:r>
          </a:p>
          <a:p>
            <a:r>
              <a:rPr lang="ru-RU" sz="2400" dirty="0"/>
              <a:t>Почему так много на маркетинг?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8984" y="2176041"/>
            <a:ext cx="1817225" cy="90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5181" y="122404"/>
            <a:ext cx="331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ЗАТРАТЫ И ПЛАНИРОВАНИЕ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1" y="82247"/>
            <a:ext cx="1311764" cy="44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4034" y="82247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1.1. Зачем и как тратить деньги на маркетинг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" y="1897343"/>
            <a:ext cx="3205018" cy="32050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2676" y="1574157"/>
            <a:ext cx="3336168" cy="140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Название</a:t>
            </a:r>
            <a:r>
              <a:rPr lang="ru-RU" sz="3200" dirty="0" smtClean="0">
                <a:sym typeface="Wingdings" panose="05000000000000000000" pitchFamily="2" charset="2"/>
              </a:rPr>
              <a:t>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3239" y="127003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Не хочу тратить деньги, но надо</a:t>
            </a:r>
          </a:p>
          <a:p>
            <a:endParaRPr lang="ru-RU" sz="2400" dirty="0"/>
          </a:p>
          <a:p>
            <a:r>
              <a:rPr lang="ru-RU" sz="2400" dirty="0" smtClean="0"/>
              <a:t>Только вот зачем не понимаю….</a:t>
            </a:r>
          </a:p>
          <a:p>
            <a:endParaRPr lang="ru-RU" sz="2400" dirty="0"/>
          </a:p>
          <a:p>
            <a:r>
              <a:rPr lang="ru-RU" sz="2400" dirty="0" smtClean="0"/>
              <a:t>Денег тратить не хочу…ко мне должны сами приходить</a:t>
            </a:r>
          </a:p>
          <a:p>
            <a:endParaRPr lang="ru-RU" sz="2400" dirty="0"/>
          </a:p>
          <a:p>
            <a:r>
              <a:rPr lang="ru-RU" sz="2400" dirty="0" smtClean="0"/>
              <a:t>Дайте дешевый аспирин</a:t>
            </a:r>
          </a:p>
          <a:p>
            <a:endParaRPr lang="ru-RU" sz="2400" dirty="0"/>
          </a:p>
          <a:p>
            <a:r>
              <a:rPr lang="ru-RU" sz="2400" dirty="0" smtClean="0"/>
              <a:t>А можно мои работники не будут участвовать?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36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2193</Words>
  <Application>Microsoft Office PowerPoint</Application>
  <PresentationFormat>Широкоэкранный</PresentationFormat>
  <Paragraphs>269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200</cp:revision>
  <dcterms:created xsi:type="dcterms:W3CDTF">2019-01-30T11:20:04Z</dcterms:created>
  <dcterms:modified xsi:type="dcterms:W3CDTF">2019-07-24T12:35:35Z</dcterms:modified>
</cp:coreProperties>
</file>