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274" r:id="rId2"/>
  </p:sldMasterIdLst>
  <p:notesMasterIdLst>
    <p:notesMasterId r:id="rId23"/>
  </p:notesMasterIdLst>
  <p:handoutMasterIdLst>
    <p:handoutMasterId r:id="rId24"/>
  </p:handoutMasterIdLst>
  <p:sldIdLst>
    <p:sldId id="353" r:id="rId3"/>
    <p:sldId id="336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02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49" userDrawn="1">
          <p15:clr>
            <a:srgbClr val="A4A3A4"/>
          </p15:clr>
        </p15:guide>
        <p15:guide id="4" pos="4526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pos="1714" userDrawn="1">
          <p15:clr>
            <a:srgbClr val="A4A3A4"/>
          </p15:clr>
        </p15:guide>
        <p15:guide id="7" pos="3868" userDrawn="1">
          <p15:clr>
            <a:srgbClr val="A4A3A4"/>
          </p15:clr>
        </p15:guide>
        <p15:guide id="8" pos="5297" userDrawn="1">
          <p15:clr>
            <a:srgbClr val="A4A3A4"/>
          </p15:clr>
        </p15:guide>
        <p15:guide id="9" pos="444" userDrawn="1">
          <p15:clr>
            <a:srgbClr val="A4A3A4"/>
          </p15:clr>
        </p15:guide>
        <p15:guide id="10" orient="horz" pos="822" userDrawn="1">
          <p15:clr>
            <a:srgbClr val="A4A3A4"/>
          </p15:clr>
        </p15:guide>
        <p15:guide id="11" pos="603" userDrawn="1">
          <p15:clr>
            <a:srgbClr val="A4A3A4"/>
          </p15:clr>
        </p15:guide>
        <p15:guide id="1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89569"/>
    <a:srgbClr val="2F99A7"/>
    <a:srgbClr val="FD6559"/>
    <a:srgbClr val="FC4436"/>
    <a:srgbClr val="A1A5A8"/>
    <a:srgbClr val="CDD1D3"/>
    <a:srgbClr val="8BBCF4"/>
    <a:srgbClr val="859CC2"/>
    <a:srgbClr val="636F7D"/>
    <a:srgbClr val="646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6389" autoAdjust="0"/>
  </p:normalViewPr>
  <p:slideViewPr>
    <p:cSldViewPr snapToGrid="0" showGuides="1">
      <p:cViewPr varScale="1">
        <p:scale>
          <a:sx n="68" d="100"/>
          <a:sy n="68" d="100"/>
        </p:scale>
        <p:origin x="1296" y="90"/>
      </p:cViewPr>
      <p:guideLst>
        <p:guide orient="horz" pos="1502"/>
        <p:guide pos="3120"/>
        <p:guide pos="149"/>
        <p:guide pos="4526"/>
        <p:guide orient="horz" pos="4088"/>
        <p:guide pos="1714"/>
        <p:guide pos="3868"/>
        <p:guide pos="5297"/>
        <p:guide pos="444"/>
        <p:guide orient="horz" pos="822"/>
        <p:guide pos="603"/>
        <p:guide orient="horz" pos="2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988479E1-6283-4319-A798-46991DBEC1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DFD76531-9232-454E-80E7-DDE1D3E6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9432"/>
          </a:xfrm>
          <a:prstGeom prst="rect">
            <a:avLst/>
          </a:prstGeom>
        </p:spPr>
        <p:txBody>
          <a:bodyPr vert="horz" lIns="91858" tIns="45928" rIns="91858" bIns="459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9432"/>
          </a:xfrm>
          <a:prstGeom prst="rect">
            <a:avLst/>
          </a:prstGeom>
        </p:spPr>
        <p:txBody>
          <a:bodyPr vert="horz" lIns="91858" tIns="45928" rIns="91858" bIns="459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6D79BB-6296-46C5-98A2-239EFDCBC2F9}" type="datetimeFigureOut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1244600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8" tIns="45928" rIns="91858" bIns="4592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87544"/>
            <a:ext cx="5487041" cy="3915924"/>
          </a:xfrm>
          <a:prstGeom prst="rect">
            <a:avLst/>
          </a:prstGeom>
        </p:spPr>
        <p:txBody>
          <a:bodyPr vert="horz" lIns="91858" tIns="45928" rIns="91858" bIns="4592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4"/>
            <a:ext cx="2972547" cy="499432"/>
          </a:xfrm>
          <a:prstGeom prst="rect">
            <a:avLst/>
          </a:prstGeom>
        </p:spPr>
        <p:txBody>
          <a:bodyPr vert="horz" lIns="91858" tIns="45928" rIns="91858" bIns="459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4"/>
            <a:ext cx="2972547" cy="499432"/>
          </a:xfrm>
          <a:prstGeom prst="rect">
            <a:avLst/>
          </a:prstGeom>
        </p:spPr>
        <p:txBody>
          <a:bodyPr vert="horz" wrap="square" lIns="91858" tIns="45928" rIns="91858" bIns="459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E8AD36-29EF-4BFC-8D07-4CA8A5E838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07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8AD36-29EF-4BFC-8D07-4CA8A5E8389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3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8AD36-29EF-4BFC-8D07-4CA8A5E8389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2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906000" cy="6865434"/>
          </a:xfrm>
          <a:prstGeom prst="rect">
            <a:avLst/>
          </a:prstGeom>
          <a:gradFill flip="none" rotWithShape="1">
            <a:gsLst>
              <a:gs pos="81000">
                <a:srgbClr val="9ED4F8"/>
              </a:gs>
              <a:gs pos="59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3" y="682625"/>
            <a:ext cx="14144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6" b="30759"/>
          <a:stretch>
            <a:fillRect/>
          </a:stretch>
        </p:blipFill>
        <p:spPr bwMode="auto">
          <a:xfrm>
            <a:off x="0" y="4746631"/>
            <a:ext cx="99060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91" y="4432300"/>
            <a:ext cx="5032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4030436" y="6488119"/>
            <a:ext cx="21483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>
                <a:solidFill>
                  <a:schemeClr val="bg1"/>
                </a:solidFill>
                <a:latin typeface="Arial Narrow" pitchFamily="34" charset="0"/>
              </a:rPr>
              <a:t>г. Смоленск Смоленской области</a:t>
            </a:r>
            <a:endParaRPr lang="ru-RU" altLang="ru-RU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733900"/>
            <a:ext cx="8420100" cy="1212087"/>
          </a:xfrm>
        </p:spPr>
        <p:txBody>
          <a:bodyPr>
            <a:normAutofit/>
          </a:bodyPr>
          <a:lstStyle>
            <a:lvl1pPr algn="ctr">
              <a:defRPr lang="en-US" sz="2400" kern="1200" dirty="0">
                <a:ln w="0"/>
                <a:gradFill>
                  <a:gsLst>
                    <a:gs pos="72000">
                      <a:srgbClr val="FA4801"/>
                    </a:gs>
                    <a:gs pos="5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990975" y="6723069"/>
            <a:ext cx="2228850" cy="84137"/>
          </a:xfr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2878F60-8FBA-4285-B685-9E215C48B15D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3516" y="38100"/>
            <a:ext cx="7038975" cy="153988"/>
          </a:xfrm>
        </p:spPr>
        <p:txBody>
          <a:bodyPr/>
          <a:lstStyle>
            <a:lvl1pPr>
              <a:defRPr sz="700" b="0" spc="300">
                <a:solidFill>
                  <a:srgbClr val="6FA4E3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8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C1A8-AE00-40B2-BB70-AD3FBF982E49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218DF-6679-48DB-AD22-194CBFB2B7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9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90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6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C8D3-6F20-48AF-BD93-D13A206AF2CB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4CEF-63D0-4694-B684-6BA8029DBB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2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906000" cy="6865434"/>
          </a:xfrm>
          <a:prstGeom prst="rect">
            <a:avLst/>
          </a:prstGeom>
          <a:gradFill flip="none" rotWithShape="1">
            <a:gsLst>
              <a:gs pos="81000">
                <a:srgbClr val="9ED4F8"/>
              </a:gs>
              <a:gs pos="59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3" y="682625"/>
            <a:ext cx="14144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76" b="30759"/>
          <a:stretch>
            <a:fillRect/>
          </a:stretch>
        </p:blipFill>
        <p:spPr bwMode="auto">
          <a:xfrm>
            <a:off x="0" y="4746631"/>
            <a:ext cx="99060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91" y="4432300"/>
            <a:ext cx="5032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4030436" y="6488119"/>
            <a:ext cx="21483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>
                <a:solidFill>
                  <a:prstClr val="white"/>
                </a:solidFill>
                <a:latin typeface="Arial Narrow" pitchFamily="34" charset="0"/>
              </a:rPr>
              <a:t>г. Смоленск Смоленской области</a:t>
            </a:r>
            <a:endParaRPr lang="ru-RU" altLang="ru-RU" sz="12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733900"/>
            <a:ext cx="8420100" cy="1212087"/>
          </a:xfrm>
        </p:spPr>
        <p:txBody>
          <a:bodyPr>
            <a:normAutofit/>
          </a:bodyPr>
          <a:lstStyle>
            <a:lvl1pPr algn="ctr">
              <a:defRPr lang="en-US" sz="2400" kern="1200" dirty="0">
                <a:ln w="0"/>
                <a:gradFill>
                  <a:gsLst>
                    <a:gs pos="72000">
                      <a:srgbClr val="FA4801"/>
                    </a:gs>
                    <a:gs pos="5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990975" y="6723069"/>
            <a:ext cx="2228850" cy="84137"/>
          </a:xfrm>
        </p:spPr>
        <p:txBody>
          <a:bodyPr/>
          <a:lstStyle>
            <a:lvl1pPr algn="ct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2878F60-8FBA-4285-B685-9E215C48B15D}" type="datetime1">
              <a:rPr lang="ru-RU">
                <a:solidFill>
                  <a:prstClr val="white"/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3516" y="38100"/>
            <a:ext cx="7038975" cy="153988"/>
          </a:xfrm>
        </p:spPr>
        <p:txBody>
          <a:bodyPr/>
          <a:lstStyle>
            <a:lvl1pPr>
              <a:defRPr sz="700" b="0" spc="300">
                <a:solidFill>
                  <a:srgbClr val="6FA4E3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5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" y="0"/>
            <a:ext cx="906237" cy="6865434"/>
          </a:xfrm>
          <a:prstGeom prst="rect">
            <a:avLst/>
          </a:prstGeom>
          <a:gradFill flip="none" rotWithShape="1">
            <a:gsLst>
              <a:gs pos="81000">
                <a:srgbClr val="9ED4F8"/>
              </a:gs>
              <a:gs pos="19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9" t="26144" r="39670" b="9930"/>
          <a:stretch>
            <a:fillRect/>
          </a:stretch>
        </p:blipFill>
        <p:spPr bwMode="auto">
          <a:xfrm>
            <a:off x="4" y="5130800"/>
            <a:ext cx="9064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6" y="4533900"/>
            <a:ext cx="5032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 flipV="1">
            <a:off x="906463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4" y="117475"/>
            <a:ext cx="766763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 rot="16200000">
            <a:off x="-1307349" y="2534244"/>
            <a:ext cx="3442924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n w="0"/>
                <a:gradFill>
                  <a:gsLst>
                    <a:gs pos="72000">
                      <a:srgbClr val="FA4801"/>
                    </a:gs>
                    <a:gs pos="3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latin typeface="Arial"/>
                <a:ea typeface="+mj-ea"/>
                <a:cs typeface="+mj-cs"/>
              </a:rPr>
              <a:t>ГОСУДАРСТВЕННЫЙ ИНДУСТРИАЛЬНЫЙ ПАРК </a:t>
            </a:r>
            <a:r>
              <a:rPr lang="ru-RU" sz="1200" b="1" dirty="0">
                <a:ln w="0"/>
                <a:gradFill>
                  <a:gsLst>
                    <a:gs pos="72000">
                      <a:srgbClr val="FA4801"/>
                    </a:gs>
                    <a:gs pos="3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latin typeface="Arial"/>
                <a:ea typeface="+mj-ea"/>
                <a:cs typeface="+mj-cs"/>
              </a:rPr>
              <a:t>«ФЕНИКС»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1069975" y="771525"/>
            <a:ext cx="855345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1069975" y="6403975"/>
            <a:ext cx="855345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682" y="854015"/>
            <a:ext cx="8554385" cy="5322948"/>
          </a:xfrm>
        </p:spPr>
        <p:txBody>
          <a:bodyPr>
            <a:normAutofit/>
          </a:bodyPr>
          <a:lstStyle>
            <a:lvl1pPr>
              <a:defRPr sz="1600">
                <a:latin typeface="Calibri" panose="020F0502020204030204" pitchFamily="34" charset="0"/>
              </a:defRPr>
            </a:lvl1pPr>
            <a:lvl2pPr>
              <a:defRPr sz="1400">
                <a:latin typeface="Calibri" panose="020F0502020204030204" pitchFamily="34" charset="0"/>
              </a:defRPr>
            </a:lvl2pPr>
            <a:lvl3pPr>
              <a:defRPr sz="1200">
                <a:latin typeface="Calibri" panose="020F0502020204030204" pitchFamily="34" charset="0"/>
              </a:defRPr>
            </a:lvl3pPr>
            <a:lvl4pPr>
              <a:defRPr sz="1100">
                <a:latin typeface="Calibri" panose="020F0502020204030204" pitchFamily="34" charset="0"/>
              </a:defRPr>
            </a:lvl4pPr>
            <a:lvl5pPr>
              <a:defRPr sz="11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75" y="14"/>
            <a:ext cx="8554386" cy="771525"/>
          </a:xfrm>
        </p:spPr>
        <p:txBody>
          <a:bodyPr rtlCol="0">
            <a:normAutofit/>
          </a:bodyPr>
          <a:lstStyle>
            <a:lvl1pPr>
              <a:defRPr lang="en-US" sz="3200" b="1" spc="0" dirty="0">
                <a:ln w="0"/>
                <a:gradFill>
                  <a:gsLst>
                    <a:gs pos="100000">
                      <a:srgbClr val="FA4801"/>
                    </a:gs>
                    <a:gs pos="65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effectLst>
                  <a:reflection blurRad="6350" stA="31000" endPos="45500" dir="5400000" sy="-100000" algn="bl" rotWithShape="0"/>
                </a:effectLst>
                <a:latin typeface="Calibri" panose="020F050202020403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69977" y="6461125"/>
            <a:ext cx="7858125" cy="260350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95250" y="6408744"/>
            <a:ext cx="681038" cy="365125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1543FB-744C-4F5E-8516-239299E99AB6}" type="datetime1">
              <a:rPr lang="ru-RU">
                <a:solidFill>
                  <a:prstClr val="white"/>
                </a:solidFill>
              </a:rPr>
              <a:pPr>
                <a:defRPr/>
              </a:pPr>
              <a:t>24.07.2019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3978" y="6461125"/>
            <a:ext cx="828675" cy="260350"/>
          </a:xfrm>
        </p:spPr>
        <p:txBody>
          <a:bodyPr/>
          <a:lstStyle>
            <a:lvl1pPr algn="r">
              <a:defRPr sz="1600">
                <a:solidFill>
                  <a:srgbClr val="FF7A03"/>
                </a:solidFill>
              </a:defRPr>
            </a:lvl1pPr>
          </a:lstStyle>
          <a:p>
            <a:fld id="{B14A81E5-63B1-4FC9-8BB6-4BD037DBF7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20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54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9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6112-7974-49C2-8C86-B3195FC8FC5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CE1F-F731-445D-8B24-5C30D7A4C7F4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7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A194-4466-4477-97D4-7853917FF0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432C0-D8AF-4956-8E9C-354F69C4247F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1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0671-70DF-442C-B844-6E3694124A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E846A-46F4-488B-811B-7BE4AC5225DE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05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0E3F-789F-4302-B8FE-A4E50193A80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1163-9E4C-446E-AA06-DDFFE4FA2682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73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1D86-23BD-420F-BF55-1DE9595636A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63BA8-497D-442E-B4E2-FD7C6F3B6340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846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41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710D-A2B7-4A64-ACE8-944E5E5A418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ECC2-8163-422A-9614-EDB441D746C9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3" y="0"/>
            <a:ext cx="906237" cy="6865434"/>
          </a:xfrm>
          <a:prstGeom prst="rect">
            <a:avLst/>
          </a:prstGeom>
          <a:gradFill flip="none" rotWithShape="1">
            <a:gsLst>
              <a:gs pos="81000">
                <a:srgbClr val="9ED4F8"/>
              </a:gs>
              <a:gs pos="19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9" t="26144" r="39670" b="9930"/>
          <a:stretch>
            <a:fillRect/>
          </a:stretch>
        </p:blipFill>
        <p:spPr bwMode="auto">
          <a:xfrm>
            <a:off x="4" y="5130800"/>
            <a:ext cx="9064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6" y="4533900"/>
            <a:ext cx="5032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 flipV="1">
            <a:off x="906463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4" y="117475"/>
            <a:ext cx="766763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 rot="16200000">
            <a:off x="-1307349" y="2534244"/>
            <a:ext cx="3442924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n w="0"/>
                <a:gradFill>
                  <a:gsLst>
                    <a:gs pos="72000">
                      <a:srgbClr val="FA4801"/>
                    </a:gs>
                    <a:gs pos="3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ГОСУДАРСТВЕННЫЙ ИНДУСТРИАЛЬНЫЙ ПАРК </a:t>
            </a:r>
            <a:r>
              <a:rPr lang="ru-RU" sz="1200" b="1" dirty="0">
                <a:ln w="0"/>
                <a:gradFill>
                  <a:gsLst>
                    <a:gs pos="72000">
                      <a:srgbClr val="FA4801"/>
                    </a:gs>
                    <a:gs pos="30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«ФЕНИКС»</a:t>
            </a: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1069975" y="771525"/>
            <a:ext cx="855345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1069975" y="6403975"/>
            <a:ext cx="8553450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682" y="854015"/>
            <a:ext cx="8554385" cy="5322948"/>
          </a:xfrm>
        </p:spPr>
        <p:txBody>
          <a:bodyPr>
            <a:normAutofit/>
          </a:bodyPr>
          <a:lstStyle>
            <a:lvl1pPr>
              <a:defRPr sz="1600">
                <a:latin typeface="Calibri" panose="020F0502020204030204" pitchFamily="34" charset="0"/>
              </a:defRPr>
            </a:lvl1pPr>
            <a:lvl2pPr>
              <a:defRPr sz="1400">
                <a:latin typeface="Calibri" panose="020F0502020204030204" pitchFamily="34" charset="0"/>
              </a:defRPr>
            </a:lvl2pPr>
            <a:lvl3pPr>
              <a:defRPr sz="1200">
                <a:latin typeface="Calibri" panose="020F0502020204030204" pitchFamily="34" charset="0"/>
              </a:defRPr>
            </a:lvl3pPr>
            <a:lvl4pPr>
              <a:defRPr sz="1100">
                <a:latin typeface="Calibri" panose="020F0502020204030204" pitchFamily="34" charset="0"/>
              </a:defRPr>
            </a:lvl4pPr>
            <a:lvl5pPr>
              <a:defRPr sz="11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75" y="14"/>
            <a:ext cx="8554386" cy="771525"/>
          </a:xfrm>
        </p:spPr>
        <p:txBody>
          <a:bodyPr rtlCol="0">
            <a:normAutofit/>
          </a:bodyPr>
          <a:lstStyle>
            <a:lvl1pPr>
              <a:defRPr lang="en-US" sz="3200" b="1" spc="0" dirty="0">
                <a:ln w="0"/>
                <a:gradFill>
                  <a:gsLst>
                    <a:gs pos="100000">
                      <a:srgbClr val="FA4801"/>
                    </a:gs>
                    <a:gs pos="65000">
                      <a:srgbClr val="FF7A03"/>
                    </a:gs>
                    <a:gs pos="0">
                      <a:srgbClr val="FFC000"/>
                    </a:gs>
                  </a:gsLst>
                  <a:lin ang="5400000"/>
                </a:gradFill>
                <a:effectLst>
                  <a:reflection blurRad="6350" stA="31000" endPos="45500" dir="5400000" sy="-100000" algn="bl" rotWithShape="0"/>
                </a:effectLst>
                <a:latin typeface="Calibri" panose="020F0502020204030204" pitchFamily="34" charset="0"/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69977" y="6461125"/>
            <a:ext cx="7858125" cy="260350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95250" y="6408744"/>
            <a:ext cx="681038" cy="365125"/>
          </a:xfr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1543FB-744C-4F5E-8516-239299E99AB6}" type="datetime1">
              <a:rPr lang="ru-RU"/>
              <a:pPr>
                <a:defRPr/>
              </a:pPr>
              <a:t>24.07.2019</a:t>
            </a:fld>
            <a:endParaRPr lang="ru-RU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3978" y="6461125"/>
            <a:ext cx="828675" cy="260350"/>
          </a:xfrm>
        </p:spPr>
        <p:txBody>
          <a:bodyPr/>
          <a:lstStyle>
            <a:lvl1pPr algn="r">
              <a:defRPr sz="1600">
                <a:solidFill>
                  <a:srgbClr val="FF7A03"/>
                </a:solidFill>
              </a:defRPr>
            </a:lvl1pPr>
          </a:lstStyle>
          <a:p>
            <a:fld id="{B14A81E5-63B1-4FC9-8BB6-4BD037DBF7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32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41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94BE-1367-4D96-9B2E-0721D7B15A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8907-394C-4EBB-BE9D-31A07606661A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0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5C1A8-AE00-40B2-BB70-AD3FBF982E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218DF-6679-48DB-AD22-194CBFB2B783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82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90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6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C8D3-6F20-48AF-BD93-D13A206AF2C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44CEF-63D0-4694-B684-6BA8029DBBFD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7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9136F-6D04-4643-9FE8-CCF8528D551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110A3-D531-4709-A551-8CB09F97291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9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54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9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6112-7974-49C2-8C86-B3195FC8FC52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CE1F-F731-445D-8B24-5C30D7A4C7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9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A194-4466-4477-97D4-7853917FF0BC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432C0-D8AF-4956-8E9C-354F69C424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2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29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0671-70DF-442C-B844-6E3694124A32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E846A-46F4-488B-811B-7BE4AC5225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7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0E3F-789F-4302-B8FE-A4E50193A803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1163-9E4C-446E-AA06-DDFFE4FA26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7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1D86-23BD-420F-BF55-1DE9595636AF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63BA8-497D-442E-B4E2-FD7C6F3B63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5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41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710D-A2B7-4A64-ACE8-944E5E5A4189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ECC2-8163-422A-9614-EDB441D746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41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32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94BE-1367-4D96-9B2E-0721D7B15AD4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8907-394C-4EBB-BE9D-31A0760666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4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41" y="365129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41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6D742-863F-4875-ABC0-C999897DE3F1}" type="datetime1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6" y="6356356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" y="6356356"/>
            <a:ext cx="6556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2CF17334-A0BF-4F3A-983D-7693D460070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41" y="365129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41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6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6D742-863F-4875-ABC0-C999897DE3F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6" y="6356356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" y="6356356"/>
            <a:ext cx="6556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2CF17334-A0BF-4F3A-983D-7693D4600701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1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pp67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cpp67.ru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2.png"/><Relationship Id="rId4" Type="http://schemas.openxmlformats.org/officeDocument/2006/relationships/hyperlink" Target="http://cpp67.ru/" TargetMode="External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209730"/>
            <a:ext cx="9906000" cy="655703"/>
          </a:xfrm>
          <a:prstGeom prst="rect">
            <a:avLst/>
          </a:prstGeom>
          <a:solidFill>
            <a:srgbClr val="C89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2" name="TextBox 1"/>
          <p:cNvSpPr txBox="1"/>
          <p:nvPr/>
        </p:nvSpPr>
        <p:spPr>
          <a:xfrm>
            <a:off x="347449" y="2040340"/>
            <a:ext cx="921110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kern="2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Вопросы по возможным вариантам снижения конечной стоимости электрической энергии субъектами МСП</a:t>
            </a:r>
          </a:p>
        </p:txBody>
      </p:sp>
      <p:pic>
        <p:nvPicPr>
          <p:cNvPr id="9" name="Изображение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170"/>
            <a:ext cx="3415505" cy="102083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735" y="408176"/>
            <a:ext cx="4530436" cy="79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5411" y="4634004"/>
            <a:ext cx="91405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r"/>
            <a:r>
              <a:rPr lang="ru-RU" sz="2400" b="1" kern="2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Васильчиков В.П.</a:t>
            </a:r>
          </a:p>
          <a:p>
            <a:pPr lvl="0" algn="r"/>
            <a:r>
              <a:rPr lang="ru-RU" sz="1600" kern="2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Директор по энергетике</a:t>
            </a:r>
          </a:p>
          <a:p>
            <a:pPr lvl="0" algn="r"/>
            <a:r>
              <a:rPr lang="ru-RU" sz="1600" kern="2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ООО «Корпорация инвестиционного </a:t>
            </a:r>
          </a:p>
          <a:p>
            <a:pPr lvl="0" algn="r"/>
            <a:r>
              <a:rPr lang="ru-RU" sz="1600" kern="2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развития Смоленской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320111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52" y="134588"/>
            <a:ext cx="9376012" cy="658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5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2" y="184884"/>
            <a:ext cx="9430603" cy="64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35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6" y="262615"/>
            <a:ext cx="9335069" cy="633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2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6" y="493521"/>
            <a:ext cx="9280478" cy="58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88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00" y="365494"/>
            <a:ext cx="9362364" cy="612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6" y="363208"/>
            <a:ext cx="9403308" cy="613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5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3" y="312911"/>
            <a:ext cx="9416955" cy="62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5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60" y="261091"/>
            <a:ext cx="9403307" cy="633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10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4" y="210795"/>
            <a:ext cx="9389660" cy="64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78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2" y="541531"/>
            <a:ext cx="9457898" cy="57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75A0737-4424-4EFB-9683-DE7F86F1F5E7}" type="slidenum">
              <a:rPr lang="ru-RU" altLang="ru-RU" sz="1200" smtClean="0">
                <a:solidFill>
                  <a:schemeClr val="bg1"/>
                </a:solidFill>
                <a:latin typeface="Open Sans" pitchFamily="34" charset="0"/>
                <a:cs typeface="Arial" charset="0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ru-RU" altLang="ru-RU" sz="1200">
              <a:solidFill>
                <a:schemeClr val="bg1"/>
              </a:solidFill>
              <a:latin typeface="Open Sans" pitchFamily="34" charset="0"/>
              <a:cs typeface="Arial" charset="0"/>
            </a:endParaRPr>
          </a:p>
        </p:txBody>
      </p:sp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869950" y="1020769"/>
            <a:ext cx="791686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404040"/>
              </a:buClr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Open Sans" pitchFamily="34" charset="0"/>
              </a:rPr>
              <a:t>          </a:t>
            </a:r>
            <a:endParaRPr lang="ru-RU" altLang="ru-RU" sz="1800" dirty="0">
              <a:solidFill>
                <a:srgbClr val="002060"/>
              </a:solidFill>
              <a:latin typeface="Open Sans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906000" cy="623256"/>
          </a:xfrm>
          <a:prstGeom prst="rect">
            <a:avLst/>
          </a:prstGeom>
          <a:solidFill>
            <a:srgbClr val="C89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/>
              <a:t>Федеральный закон</a:t>
            </a:r>
            <a:endParaRPr lang="ru-RU" sz="36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" y="5173680"/>
            <a:ext cx="9905999" cy="785162"/>
            <a:chOff x="0" y="-2809"/>
            <a:chExt cx="9906000" cy="785162"/>
          </a:xfrm>
          <a:solidFill>
            <a:schemeClr val="bg1"/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0" y="-2809"/>
              <a:ext cx="9906000" cy="7747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782353"/>
              <a:ext cx="9906000" cy="0"/>
            </a:xfrm>
            <a:prstGeom prst="line">
              <a:avLst/>
            </a:prstGeom>
            <a:grpFill/>
            <a:ln w="38100">
              <a:solidFill>
                <a:srgbClr val="C8956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3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3" y="6048707"/>
            <a:ext cx="2058662" cy="61529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2950" y="3246320"/>
            <a:ext cx="76287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816" y="6156662"/>
            <a:ext cx="3227534" cy="56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9456"/>
              </p:ext>
            </p:extLst>
          </p:nvPr>
        </p:nvGraphicFramePr>
        <p:xfrm>
          <a:off x="1047370" y="1463177"/>
          <a:ext cx="8022989" cy="4405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6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8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9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1768">
                <a:tc gridSpan="10">
                  <a:txBody>
                    <a:bodyPr/>
                    <a:lstStyle/>
                    <a:p>
                      <a:pPr marL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Постановление Правительства РФ от 21.01.2004 N 24</a:t>
                      </a:r>
                      <a:endParaRPr lang="ru-RU" sz="1000" dirty="0">
                        <a:effectLst/>
                      </a:endParaRPr>
                    </a:p>
                    <a:p>
                      <a:pPr marL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(ред. от 30.01.2019)</a:t>
                      </a:r>
                      <a:endParaRPr lang="ru-RU" sz="1000" dirty="0">
                        <a:effectLst/>
                      </a:endParaRPr>
                    </a:p>
                    <a:p>
                      <a:pPr marL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"Об утверждении стандартов раскрытия информации субъектами оптового и розничных рынков электрической энергии"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Предельные уровни нерегулируемых цен на электрическую энергию (мощность), поставляемую потребителям (покупателям )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6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</a:rPr>
                        <a:t>                  Филиала "СмоленскАтомЭнергоСбыт" АО "АтомЭнергоСбыт"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мае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u="sng">
                          <a:effectLst/>
                        </a:rPr>
                        <a:t>     2019 г.   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0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                             (наименование гарантирующего поставщика)                                                              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    (месяц)   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  (год)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71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I. Первая ценовая категория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(для объемов покупки электрической энергии (мощности), учет которых осуществляется в целом за расчетный период)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009"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00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 Предельный уровень нерегулируемых цен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009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Уровень напряжения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0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СН1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СН2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0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Предельный уровень нерегулируемых цен,  руб./МВт*ч без НДС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4651,2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6157,29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6222,47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7054,94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009"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400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 Средневзвешенная нерегулируемая цена на электрическую энергию (мощность), используемая для расчета предельного уровня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00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нерегулируемых цен для первой ценовой категории, рублей/МВт∙ч без НДС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2563,47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4009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3. Составляющие расчета средневзвешенной нерегулируемой цены на электрическую энергию (мощность), используемой для расчета предельного уровня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нерегулируемой цены для первой ценовой категории: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400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а) средневзвешенная нерегулируемая цена на электрическую энергию на оптовом рынке, руб./МВт*ч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1368,65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400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б) средневзвешенная нерегулируемая цена на мощность на оптовом рынке, руб./МВт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794495,92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605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в) коэффициент оплаты мощности потребителями (покупателями),  осуществляющими расчеты по первой ценовой категории, 1/час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0,001503872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400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г) объем фактического пикового потребления гарантирующего поставщика на оптовом рынке, 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415,887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400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д) величина мощности, соответствующей покупке электрической энергии гарантирующим поставщиком у производителей розничного рынка, 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400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е) сумма величин мощности, оплачиваемой на розничном рынке потребителями (покупателями), осуществляющими расчеты по второй - шестой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4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ценовым категориям, 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155,072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4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том числе: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4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- по второй ценовой категории, 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1,319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6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- по третьей ценовой категории, МВт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62,488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80" marR="55080" marT="0" marB="0" anchor="ctr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tc>
                  <a:txBody>
                    <a:bodyPr/>
                    <a:lstStyle/>
                    <a:p>
                      <a:endParaRPr lang="ru-RU" sz="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080" marR="5508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20893" y="697880"/>
            <a:ext cx="373474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Федеральный закон от 26.03.2003 N 35-ФЗ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(ред. от 27.12.2018)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"Об электроэнергетике"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79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75A0737-4424-4EFB-9683-DE7F86F1F5E7}" type="slidenum">
              <a:rPr lang="ru-RU" altLang="ru-RU" sz="1200" smtClean="0">
                <a:solidFill>
                  <a:schemeClr val="bg1"/>
                </a:solidFill>
                <a:latin typeface="Open Sans" pitchFamily="34" charset="0"/>
                <a:cs typeface="Arial" charset="0"/>
              </a:rPr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ru-RU" altLang="ru-RU" sz="1200">
              <a:solidFill>
                <a:schemeClr val="bg1"/>
              </a:solidFill>
              <a:latin typeface="Open Sans" pitchFamily="34" charset="0"/>
              <a:cs typeface="Arial" charset="0"/>
            </a:endParaRPr>
          </a:p>
        </p:txBody>
      </p:sp>
      <p:sp>
        <p:nvSpPr>
          <p:cNvPr id="13320" name="Прямоугольник 9"/>
          <p:cNvSpPr>
            <a:spLocks noChangeArrowheads="1"/>
          </p:cNvSpPr>
          <p:nvPr/>
        </p:nvSpPr>
        <p:spPr bwMode="auto">
          <a:xfrm>
            <a:off x="869950" y="1020769"/>
            <a:ext cx="791686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404040"/>
              </a:buClr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Open Sans" pitchFamily="34" charset="0"/>
              </a:rPr>
              <a:t>          </a:t>
            </a:r>
            <a:endParaRPr lang="ru-RU" altLang="ru-RU" sz="1800" dirty="0">
              <a:solidFill>
                <a:srgbClr val="002060"/>
              </a:solidFill>
              <a:latin typeface="Open Sans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906000" cy="623256"/>
          </a:xfrm>
          <a:prstGeom prst="rect">
            <a:avLst/>
          </a:prstGeom>
          <a:solidFill>
            <a:srgbClr val="C89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Контакты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" y="5958842"/>
            <a:ext cx="9905999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C89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Изображение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3" y="6048707"/>
            <a:ext cx="2058662" cy="61529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2950" y="3246320"/>
            <a:ext cx="762871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816" y="6156662"/>
            <a:ext cx="3227534" cy="56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720" y="895379"/>
            <a:ext cx="945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ООО «Корпорация инвестиционного развития Смоленской области»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t="5529" r="15913" b="50982"/>
          <a:stretch/>
        </p:blipFill>
        <p:spPr>
          <a:xfrm>
            <a:off x="741362" y="1343513"/>
            <a:ext cx="1086317" cy="1115998"/>
          </a:xfrm>
          <a:prstGeom prst="ellipse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028860" y="1500754"/>
            <a:ext cx="2970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Куличков Андрей Александрович</a:t>
            </a:r>
          </a:p>
          <a:p>
            <a:endParaRPr lang="ru-RU" sz="7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Генеральный директор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kulichkov@smolinvest.com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Тел.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(4812)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77-00-22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9963" y="1323782"/>
            <a:ext cx="289744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Магидова Наталья Александровна</a:t>
            </a:r>
          </a:p>
          <a:p>
            <a:endParaRPr lang="ru-RU" sz="7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Главный специалист отдела по сопровождению инвестиционных проектов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magidova@smolinvest.com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Тел. (4812) 77-00-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10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6728" y="3564718"/>
            <a:ext cx="9379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АНО «Центр поддержки предпринимательства Смоленской области»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28860" y="4023617"/>
            <a:ext cx="3183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ru-RU" dirty="0"/>
              <a:t>Шапкин Сергей Александрович</a:t>
            </a:r>
          </a:p>
          <a:p>
            <a:endParaRPr lang="ru-RU" dirty="0"/>
          </a:p>
          <a:p>
            <a:r>
              <a:rPr lang="ru-RU" b="0" dirty="0"/>
              <a:t>Генеральный директор</a:t>
            </a:r>
          </a:p>
          <a:p>
            <a:r>
              <a:rPr lang="en-US" b="0" dirty="0"/>
              <a:t>shapkin@cpp67.ru</a:t>
            </a:r>
            <a:endParaRPr lang="ru-RU" b="0" dirty="0"/>
          </a:p>
          <a:p>
            <a:r>
              <a:rPr lang="ru-RU" b="0" dirty="0"/>
              <a:t>Тел. +7 (910) 113-47-80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4088" y="4117470"/>
            <a:ext cx="27057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Криль Владимир Леонидович</a:t>
            </a:r>
          </a:p>
          <a:p>
            <a:endParaRPr lang="ru-RU" sz="7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Зам. генерального директора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krill@cpp67.ru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Тел. +7 (906) 518-75-73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725" y="2614060"/>
            <a:ext cx="536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Адрес: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214014, Смоленская область, г. Смоленск, ул. Энгельса, 23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E-mail: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smolregion67@yandex.ru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188" y="5190402"/>
            <a:ext cx="5361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Адрес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Смоленск, ул. Б. Советская, д. 4а, офис 304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E-mail: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info@cpp67.ru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2" y="3962359"/>
            <a:ext cx="1107399" cy="1099676"/>
          </a:xfrm>
          <a:prstGeom prst="ellipse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785" y="3994604"/>
            <a:ext cx="1133301" cy="1143242"/>
          </a:xfrm>
          <a:prstGeom prst="ellipse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966771F-1BCC-4916-A07A-C2F1F5EAC8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33021" y="1351620"/>
            <a:ext cx="1139642" cy="11273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362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13544" y="718915"/>
            <a:ext cx="9266830" cy="563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Правительства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Федерации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4 мая 2012 г. N 442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ПОЛОЖЕНИЯ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ФУНКЦИОНИРОВАНИЯ РОЗНИЧНЫХ РЫНКОВ ЭЛЕКТРИЧЕСКОЙ ЭНЕРГИИ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Общие положения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Настоящий документ устанавливает правовые основы функционирования розничных рынков электрической энергии.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Понятия, используемые в настоящем документе, означают следующее: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"субъекты розничных рынков" - участники отношений по производству, передаче, купле-продаже (поставке) и потреблению электрической энергии (мощности) на розничных рынках электрической энергии (далее - розничные рынки), а также по оказанию услуг, которые являются неотъемлемой частью процесса поставки электрической энергии потребителям;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5" y="191069"/>
            <a:ext cx="9212239" cy="638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0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6" y="722141"/>
            <a:ext cx="9239534" cy="541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6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90" y="259493"/>
            <a:ext cx="9220459" cy="627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0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6" y="213081"/>
            <a:ext cx="9389660" cy="643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6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04" y="236705"/>
            <a:ext cx="9389660" cy="638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9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3BA8-497D-442E-B4E2-FD7C6F3B6340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2" y="312911"/>
            <a:ext cx="9471546" cy="623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795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11263</TotalTime>
  <Words>480</Words>
  <Application>Microsoft Office PowerPoint</Application>
  <PresentationFormat>Лист A4 (210x297 мм)</PresentationFormat>
  <Paragraphs>121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Open Sans</vt:lpstr>
      <vt:lpstr>Times New Roman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Корпорация развития</cp:lastModifiedBy>
  <cp:revision>1230</cp:revision>
  <cp:lastPrinted>2019-05-24T07:27:26Z</cp:lastPrinted>
  <dcterms:created xsi:type="dcterms:W3CDTF">2014-06-30T15:10:08Z</dcterms:created>
  <dcterms:modified xsi:type="dcterms:W3CDTF">2019-07-24T14:37:03Z</dcterms:modified>
</cp:coreProperties>
</file>