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5" r:id="rId3"/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685800" y="2840054"/>
            <a:ext cx="77724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buChar char="●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buChar char="○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buChar char="■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buChar char="○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buChar char="■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buChar char="○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ru" sz="1300">
                <a:solidFill>
                  <a:schemeClr val="dk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17.jp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Relationship Id="rId4" Type="http://schemas.openxmlformats.org/officeDocument/2006/relationships/image" Target="../media/image44.jpg"/><Relationship Id="rId5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Relationship Id="rId4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/>
        </p:nvSpPr>
        <p:spPr>
          <a:xfrm>
            <a:off x="-1696425" y="-113825"/>
            <a:ext cx="86562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ru" sz="2700">
                <a:solidFill>
                  <a:srgbClr val="FFFFFF"/>
                </a:solidFill>
                <a:highlight>
                  <a:srgbClr val="CC0000"/>
                </a:highlight>
              </a:rPr>
              <a:t>ФНС и BIG DATA</a:t>
            </a:r>
          </a:p>
          <a:p>
            <a:pPr lvl="0" rtl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ru" sz="2700">
                <a:solidFill>
                  <a:srgbClr val="FFFFFF"/>
                </a:solidFill>
                <a:highlight>
                  <a:srgbClr val="CC0000"/>
                </a:highlight>
              </a:rPr>
              <a:t>Ч</a:t>
            </a:r>
            <a:r>
              <a:rPr b="1" lang="ru" sz="2700">
                <a:solidFill>
                  <a:srgbClr val="FFFFFF"/>
                </a:solidFill>
                <a:highlight>
                  <a:srgbClr val="CC0000"/>
                </a:highlight>
              </a:rPr>
              <a:t>ем это обернётся бизнесу?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6873550" y="3173000"/>
            <a:ext cx="24717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ru" sz="1800">
                <a:solidFill>
                  <a:srgbClr val="FFFFFF"/>
                </a:solidFill>
                <a:highlight>
                  <a:srgbClr val="FF9900"/>
                </a:highlight>
              </a:rPr>
              <a:t>Ефимов Андрей</a:t>
            </a:r>
          </a:p>
        </p:txBody>
      </p:sp>
      <p:pic>
        <p:nvPicPr>
          <p:cNvPr descr="logo.png"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775" y="4354177"/>
            <a:ext cx="1890990" cy="55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шубаис 2(1).png"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62" y="784075"/>
            <a:ext cx="6728667" cy="43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248125" y="151675"/>
            <a:ext cx="58155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КОНТРОЛЬ ТОВАРНЫХ ПОТОКОВ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z-4.jpg"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263" y="152400"/>
            <a:ext cx="613547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25" y="504825"/>
            <a:ext cx="8839204" cy="4085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/>
        </p:nvSpPr>
        <p:spPr>
          <a:xfrm>
            <a:off x="376350" y="216500"/>
            <a:ext cx="2571600" cy="53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/>
              <a:t>Обеление рынка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376350" y="973625"/>
            <a:ext cx="2571600" cy="53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8000 участников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376350" y="2269025"/>
            <a:ext cx="3617100" cy="53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3 млн. промаркировано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4375925" y="2269025"/>
            <a:ext cx="3617100" cy="84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256 тыс. за 9 мес 2015 произведено и ввезено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376350" y="3885250"/>
            <a:ext cx="3617100" cy="84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23 млрд. руб. за 3 месяца работы проекта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4375925" y="3885250"/>
            <a:ext cx="3778500" cy="53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8.5 млрд. руб. за 2015 г.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76350" y="3352150"/>
            <a:ext cx="1660500" cy="5331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Продажи: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76350" y="1735925"/>
            <a:ext cx="1660500" cy="5331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Изделий</a:t>
            </a:r>
            <a:r>
              <a:rPr lang="ru" sz="2400"/>
              <a:t>: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4375925" y="967800"/>
            <a:ext cx="1959300" cy="53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20% новых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s_for_sheme_02.jpg"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453" y="0"/>
            <a:ext cx="66130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373575" y="4364750"/>
            <a:ext cx="60141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ВИРТУАЛЬНЫЙ СКЛАД ВСЕЯ СТРАНЫ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1287975" y="919450"/>
            <a:ext cx="36930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ЛЕКАРСТВА - 2017 ГОД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2751575" y="2242725"/>
            <a:ext cx="30972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ДЕТСКИЕ ТОВАРЫ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4215200" y="3461450"/>
            <a:ext cx="34839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ПРОДУКТЫ ПИТАНИЯ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2477650" y="434850"/>
            <a:ext cx="3705300" cy="694200"/>
          </a:xfrm>
          <a:prstGeom prst="rect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600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Онлайн кассы</a:t>
            </a:r>
          </a:p>
        </p:txBody>
      </p:sp>
      <p:pic>
        <p:nvPicPr>
          <p:cNvPr descr="kkt.png"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25" y="1750750"/>
            <a:ext cx="8754350" cy="217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Shape 182"/>
          <p:cNvCxnSpPr/>
          <p:nvPr/>
        </p:nvCxnSpPr>
        <p:spPr>
          <a:xfrm>
            <a:off x="2550830" y="726659"/>
            <a:ext cx="1852800" cy="194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83" name="Shape 183"/>
          <p:cNvSpPr txBox="1"/>
          <p:nvPr/>
        </p:nvSpPr>
        <p:spPr>
          <a:xfrm>
            <a:off x="194825" y="4285525"/>
            <a:ext cx="53250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КОНТРОЛЬ РОЗНИЧНЫХ ПРОДАЖ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226200" y="1034250"/>
            <a:ext cx="8199900" cy="572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КРУПНЫЕ ПОКУПКИ ТОЛЬКО БЕЗНАЛИЧНАЯ ФОРМА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226200" y="219575"/>
            <a:ext cx="1798200" cy="658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000"/>
              <a:t>ПРОЕКТ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250900" y="3230350"/>
            <a:ext cx="2969100" cy="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Новая парадигма налоговой службы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6690725" y="365925"/>
            <a:ext cx="2174400" cy="658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/>
              <a:t>Голландия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1672675" y="258250"/>
            <a:ext cx="55974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Что ждут от налоговой службы?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467425" y="1981900"/>
            <a:ext cx="22059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Понятные правила игры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467425" y="2354833"/>
            <a:ext cx="2446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Справедливое отношение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467425" y="2727767"/>
            <a:ext cx="2446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Удобство сервиса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467425" y="3100700"/>
            <a:ext cx="24462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Единые правила для всех</a:t>
            </a:r>
          </a:p>
        </p:txBody>
      </p:sp>
      <p:pic>
        <p:nvPicPr>
          <p:cNvPr descr="Factory_-_Free_buildings_icons.png"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996175"/>
            <a:ext cx="644578" cy="86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1000825" y="1256800"/>
            <a:ext cx="1531800" cy="5727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/>
              <a:t>БИЗНЕС</a:t>
            </a:r>
          </a:p>
        </p:txBody>
      </p:sp>
      <p:pic>
        <p:nvPicPr>
          <p:cNvPr descr="6f541bb0a2825e368338ff0caefc96a3b0c291a2_original.png"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071" y="970910"/>
            <a:ext cx="819229" cy="10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5944075" y="1214975"/>
            <a:ext cx="2634900" cy="5727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ГОСУДАРСТВО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5000075" y="1921175"/>
            <a:ext cx="33903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Эффективное администрирование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5000075" y="2294100"/>
            <a:ext cx="34737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Качественный уровень услуг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4397075" y="3342900"/>
            <a:ext cx="2920800" cy="5727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Налоговые органы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3453075" y="4049100"/>
            <a:ext cx="33903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Объединение</a:t>
            </a:r>
            <a:r>
              <a:rPr lang="ru"/>
              <a:t> государства и бизнеса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3453075" y="4422025"/>
            <a:ext cx="34737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Эффективное использование ресурсов</a:t>
            </a:r>
          </a:p>
        </p:txBody>
      </p:sp>
      <p:pic>
        <p:nvPicPr>
          <p:cNvPr descr="38923.png" id="218" name="Shape 2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6275" y="3159374"/>
            <a:ext cx="756225" cy="75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2423250" y="309125"/>
            <a:ext cx="42036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Что хранит налоговая?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358450" y="2277875"/>
            <a:ext cx="8259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ЕГРН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358450" y="2724825"/>
            <a:ext cx="17190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СЧЕТА-ФАКТУРЫ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358450" y="3960675"/>
            <a:ext cx="28749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ПЕРСОНАЛЬНЫЕ ДАННЫЕ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358450" y="3171775"/>
            <a:ext cx="1463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ОТЧЕТНОСТЬ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358450" y="3566225"/>
            <a:ext cx="1463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3-НДФЛ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358450" y="4355125"/>
            <a:ext cx="1463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ИНН и т.д.</a:t>
            </a:r>
          </a:p>
        </p:txBody>
      </p:sp>
      <p:pic>
        <p:nvPicPr>
          <p:cNvPr descr="w448h5121380476788data.png"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575" y="1689314"/>
            <a:ext cx="2001645" cy="2287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tiguo-edificio-elegante-con-columnas_318-44861.jpg"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3525" y="1155975"/>
            <a:ext cx="1018525" cy="10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7327292" y="2174500"/>
            <a:ext cx="951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800"/>
              <a:t>БАНКИ</a:t>
            </a:r>
          </a:p>
        </p:txBody>
      </p:sp>
      <p:sp>
        <p:nvSpPr>
          <p:cNvPr id="233" name="Shape 233"/>
          <p:cNvSpPr/>
          <p:nvPr/>
        </p:nvSpPr>
        <p:spPr>
          <a:xfrm flipH="1" rot="-1358814">
            <a:off x="5867575" y="1900125"/>
            <a:ext cx="1174131" cy="396185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w256h2561390857232shopingcart256.png" id="234" name="Shape 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3525" y="3348812"/>
            <a:ext cx="1140425" cy="11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7364975" y="4413025"/>
            <a:ext cx="13674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РОЗНИЦА</a:t>
            </a:r>
          </a:p>
        </p:txBody>
      </p:sp>
      <p:sp>
        <p:nvSpPr>
          <p:cNvPr id="236" name="Shape 236"/>
          <p:cNvSpPr/>
          <p:nvPr/>
        </p:nvSpPr>
        <p:spPr>
          <a:xfrm flipH="1" rot="843666">
            <a:off x="5864726" y="3605594"/>
            <a:ext cx="1174285" cy="396182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/>
        </p:nvSpPr>
        <p:spPr>
          <a:xfrm flipH="1" rot="10798243">
            <a:off x="2198125" y="2431078"/>
            <a:ext cx="1174200" cy="3963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Defult-Doc.png" id="238" name="Shape 2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450" y="1394110"/>
            <a:ext cx="825900" cy="82588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3124200" y="3996625"/>
            <a:ext cx="28017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1800"/>
              <a:t>Централизация данных </a:t>
            </a:r>
          </a:p>
          <a:p>
            <a:pPr lvl="0" algn="ctr">
              <a:spcBef>
                <a:spcPts val="0"/>
              </a:spcBef>
              <a:buNone/>
            </a:pPr>
            <a:r>
              <a:rPr lang="ru" sz="1800"/>
              <a:t>ФНС России</a:t>
            </a:r>
          </a:p>
        </p:txBody>
      </p:sp>
      <p:pic>
        <p:nvPicPr>
          <p:cNvPr descr="w512h5121390857118new512.png" id="240" name="Shape 2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4375" y="4022425"/>
            <a:ext cx="669600" cy="6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/>
        </p:nvSpPr>
        <p:spPr>
          <a:xfrm>
            <a:off x="313625" y="4215350"/>
            <a:ext cx="7788300" cy="5727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ФНС - САМАЯ БОЛЬШАЯ БАЗА ДАННЫХ В СТРАНЕ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216425"/>
            <a:ext cx="21660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КАК БЫЛО</a:t>
            </a:r>
          </a:p>
        </p:txBody>
      </p:sp>
      <p:pic>
        <p:nvPicPr>
          <p:cNvPr descr="316.jpg"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525" y="1346225"/>
            <a:ext cx="3027649" cy="20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228075" y="886975"/>
            <a:ext cx="336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800"/>
              <a:t>Налоговая видела факты так: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5011725" y="667450"/>
            <a:ext cx="336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А на самом деле они уже выглядели так ….</a:t>
            </a:r>
          </a:p>
        </p:txBody>
      </p:sp>
      <p:pic>
        <p:nvPicPr>
          <p:cNvPr descr="eb0aa86dcb965074a3818a9813979708.jpg" id="258" name="Shape 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950" y="1346225"/>
            <a:ext cx="3027652" cy="20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700150" y="3517050"/>
            <a:ext cx="184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Ретроконтроль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700150" y="3872650"/>
            <a:ext cx="382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НЕТ возможности 100% охвата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700150" y="4228250"/>
            <a:ext cx="538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Борьба со СЛЕДСТВИЕМ, а не с причиной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700150" y="4583850"/>
            <a:ext cx="538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НАБЛЮДЕНИЕ за поведением</a:t>
            </a:r>
          </a:p>
        </p:txBody>
      </p:sp>
      <p:pic>
        <p:nvPicPr>
          <p:cNvPr descr="no-translate-detected_318-36505.jpg" id="263" name="Shape 2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00" y="3580025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-translate-detected_318-36505.jpg" id="264" name="Shape 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00" y="3935625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-translate-detected_318-36505.jpg" id="265" name="Shape 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00" y="4291225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-translate-detected_318-36505.jpg" id="266" name="Shape 2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00" y="4647688"/>
            <a:ext cx="292625" cy="2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311700" y="140225"/>
            <a:ext cx="21555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КАК СТАЛО</a:t>
            </a:r>
          </a:p>
        </p:txBody>
      </p:sp>
      <p:sp>
        <p:nvSpPr>
          <p:cNvPr id="272" name="Shape 272"/>
          <p:cNvSpPr txBox="1"/>
          <p:nvPr>
            <p:ph type="title"/>
          </p:nvPr>
        </p:nvSpPr>
        <p:spPr>
          <a:xfrm>
            <a:off x="265475" y="849700"/>
            <a:ext cx="6739800" cy="5727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BIG DATA</a:t>
            </a:r>
            <a:r>
              <a:rPr lang="ru"/>
              <a:t> - НОВЫЕ ВОЗМОЖНОСТИ</a:t>
            </a:r>
          </a:p>
        </p:txBody>
      </p:sp>
      <p:sp>
        <p:nvSpPr>
          <p:cNvPr id="273" name="Shape 273"/>
          <p:cNvSpPr txBox="1"/>
          <p:nvPr>
            <p:ph type="title"/>
          </p:nvPr>
        </p:nvSpPr>
        <p:spPr>
          <a:xfrm>
            <a:off x="384875" y="1608425"/>
            <a:ext cx="3012900" cy="513900"/>
          </a:xfrm>
          <a:prstGeom prst="rect">
            <a:avLst/>
          </a:prstGeom>
          <a:solidFill>
            <a:srgbClr val="FFE599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Контроль “он-лайн”: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566925" y="2214675"/>
            <a:ext cx="5717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Событие только ПРОИЗОШЛО/ПРОИСХОДИТ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566925" y="2712225"/>
            <a:ext cx="1753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100% охват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566925" y="3220225"/>
            <a:ext cx="471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Борьба с ПРИЧИНОЙ, а не со следствием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566925" y="3728225"/>
            <a:ext cx="538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СЕГМЕНТАЦИЯ налогоплательщиков</a:t>
            </a:r>
          </a:p>
        </p:txBody>
      </p:sp>
      <p:pic>
        <p:nvPicPr>
          <p:cNvPr descr="no-translate-detected_318-36505.jpg"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2267200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-translate-detected_318-36505.jpg"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2775200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-translate-detected_318-36505.jpg"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3283200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-translate-detected_318-36505.jpg"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3792063"/>
            <a:ext cx="292625" cy="2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/>
          <p:nvPr/>
        </p:nvSpPr>
        <p:spPr>
          <a:xfrm>
            <a:off x="566925" y="4224750"/>
            <a:ext cx="538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ГРУППИРОВКА данных</a:t>
            </a:r>
          </a:p>
        </p:txBody>
      </p:sp>
      <p:pic>
        <p:nvPicPr>
          <p:cNvPr descr="no-translate-detected_318-36505.jpg"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4288588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gnum_picture_1453814442196052_normal.jpg"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8495" y="2699000"/>
            <a:ext cx="3759304" cy="234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311700" y="140225"/>
            <a:ext cx="24063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КАК СТАНЕТ</a:t>
            </a:r>
          </a:p>
        </p:txBody>
      </p:sp>
      <p:sp>
        <p:nvSpPr>
          <p:cNvPr id="290" name="Shape 290"/>
          <p:cNvSpPr txBox="1"/>
          <p:nvPr>
            <p:ph type="title"/>
          </p:nvPr>
        </p:nvSpPr>
        <p:spPr>
          <a:xfrm>
            <a:off x="265475" y="849700"/>
            <a:ext cx="6768300" cy="5727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BIG DATA - НОВЫЕ ВОЗМОЖНОСТИ</a:t>
            </a:r>
          </a:p>
        </p:txBody>
      </p:sp>
      <p:sp>
        <p:nvSpPr>
          <p:cNvPr id="291" name="Shape 291"/>
          <p:cNvSpPr txBox="1"/>
          <p:nvPr>
            <p:ph type="title"/>
          </p:nvPr>
        </p:nvSpPr>
        <p:spPr>
          <a:xfrm>
            <a:off x="384875" y="1532225"/>
            <a:ext cx="4894500" cy="513900"/>
          </a:xfrm>
          <a:prstGeom prst="rect">
            <a:avLst/>
          </a:prstGeom>
          <a:solidFill>
            <a:srgbClr val="FFE599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Контроль +  аналитика “на лету”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566925" y="2138475"/>
            <a:ext cx="5717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ЧТО произойдет дальше?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566925" y="2636025"/>
            <a:ext cx="438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Как можно ПОВЛИЯТЬ на это?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566925" y="3144025"/>
            <a:ext cx="4712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100% охват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566925" y="3652025"/>
            <a:ext cx="538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ПРОГНОЗ</a:t>
            </a:r>
            <a:r>
              <a:rPr lang="ru" sz="1800"/>
              <a:t> поведения</a:t>
            </a:r>
          </a:p>
        </p:txBody>
      </p:sp>
      <p:pic>
        <p:nvPicPr>
          <p:cNvPr descr="no-translate-detected_318-36505.jpg"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2191000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-translate-detected_318-36505.jpg"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2699000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-translate-detected_318-36505.jpg"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3207000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-translate-detected_318-36505.jpg"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3715863"/>
            <a:ext cx="292625" cy="2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566925" y="4148550"/>
            <a:ext cx="538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УПРАВЛЕНИЕ</a:t>
            </a:r>
            <a:r>
              <a:rPr lang="ru" sz="1800"/>
              <a:t> поведением</a:t>
            </a:r>
          </a:p>
        </p:txBody>
      </p:sp>
      <p:pic>
        <p:nvPicPr>
          <p:cNvPr descr="no-translate-detected_318-36505.jpg"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4212388"/>
            <a:ext cx="292625" cy="2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566925" y="4605750"/>
            <a:ext cx="538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/>
              <a:t>НЕВОЗМОЖНОСТЬ</a:t>
            </a:r>
            <a:r>
              <a:rPr lang="ru" sz="1800"/>
              <a:t> фальсификации</a:t>
            </a:r>
          </a:p>
        </p:txBody>
      </p:sp>
      <p:pic>
        <p:nvPicPr>
          <p:cNvPr descr="no-translate-detected_318-36505.jpg"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75" y="4669588"/>
            <a:ext cx="292625" cy="29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538-6-kazahstan_nabral_51_ba_ru.jpg"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6636" y="2267201"/>
            <a:ext cx="3842564" cy="27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269875" y="495675"/>
            <a:ext cx="39015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ПРИМЕРЫ ВЫБОРОК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269875" y="495675"/>
            <a:ext cx="4403100" cy="572700"/>
          </a:xfrm>
          <a:prstGeom prst="rect">
            <a:avLst/>
          </a:prstGeom>
          <a:solidFill>
            <a:srgbClr val="F6B26B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НАЛОГОВЫЙ АВТОМАТ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2867850" y="1308175"/>
            <a:ext cx="34083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ПОЧЕМУ ЭТА ТЕМА?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248975" y="328425"/>
            <a:ext cx="3305400" cy="1176900"/>
          </a:xfrm>
          <a:prstGeom prst="rect">
            <a:avLst/>
          </a:prstGeom>
          <a:noFill/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highlight>
                  <a:srgbClr val="FF9900"/>
                </a:highlight>
              </a:rPr>
              <a:t>ИЗМЕНЯТСЯ</a:t>
            </a:r>
            <a:r>
              <a:rPr lang="ru">
                <a:highlight>
                  <a:srgbClr val="FF9900"/>
                </a:highlight>
              </a:rPr>
              <a:t> ЛИ ПРАВИЛА ИГРЫ?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to_delat.png"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088" y="404650"/>
            <a:ext cx="4823825" cy="43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isovach.ru (5).jpg"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525" y="152400"/>
            <a:ext cx="38709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isovach.ru (6).jpg"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738" y="135550"/>
            <a:ext cx="6496525" cy="48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isovach.ru (7).jpg"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288" y="131476"/>
            <a:ext cx="6517426" cy="49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idx="4294967295" type="title"/>
          </p:nvPr>
        </p:nvSpPr>
        <p:spPr>
          <a:xfrm>
            <a:off x="196700" y="353725"/>
            <a:ext cx="7249800" cy="572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НАЧАТЬ ДВИГАТЬСЯ В НАПРАВЛЕНИИ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idx="4294967295" type="title"/>
          </p:nvPr>
        </p:nvSpPr>
        <p:spPr>
          <a:xfrm>
            <a:off x="5133050" y="3082300"/>
            <a:ext cx="3899400" cy="572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КАКИЕ ЕСТЬ РИСКИ?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idx="4294967295" type="title"/>
          </p:nvPr>
        </p:nvSpPr>
        <p:spPr>
          <a:xfrm>
            <a:off x="4923950" y="291000"/>
            <a:ext cx="4024800" cy="572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НОВАЯ РЕАЛЬНОСТЬ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/>
        </p:nvSpPr>
        <p:spPr>
          <a:xfrm>
            <a:off x="254175" y="2008600"/>
            <a:ext cx="35199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ТЕКУЩАЯ СИТУАЦИЯ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254175" y="2965950"/>
            <a:ext cx="70428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НОВАЯ ПАРАДИГМА НАЛОГОВОЙ СЛУЖБЫ </a:t>
            </a:r>
          </a:p>
        </p:txBody>
      </p:sp>
      <p:sp>
        <p:nvSpPr>
          <p:cNvPr id="101" name="Shape 101"/>
          <p:cNvSpPr txBox="1"/>
          <p:nvPr>
            <p:ph idx="4294967295" type="title"/>
          </p:nvPr>
        </p:nvSpPr>
        <p:spPr>
          <a:xfrm>
            <a:off x="418175" y="352325"/>
            <a:ext cx="13278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ПЛАН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254175" y="3923300"/>
            <a:ext cx="23907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ЧТО ДЕЛАТЬ?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Заклеенный+рот+-+Хаус1.jpg"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825" y="152400"/>
            <a:ext cx="4184325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3018150" y="4278050"/>
            <a:ext cx="31077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ЗАПРЕТНЫЕ ТЕМЫ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4294967295" type="title"/>
          </p:nvPr>
        </p:nvSpPr>
        <p:spPr>
          <a:xfrm>
            <a:off x="83625" y="4471300"/>
            <a:ext cx="40668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ТЕКУЩАЯ СИТУАЦИЯ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1080050" y="304550"/>
            <a:ext cx="8853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НДС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5933850" y="76200"/>
            <a:ext cx="12033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ЕГАИС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3441300" y="3019875"/>
            <a:ext cx="18903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Маркировка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7818275" y="2382175"/>
            <a:ext cx="1342800" cy="9006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2400"/>
              <a:t>Онлайн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ru" sz="2400"/>
              <a:t>кассы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227225" y="4445350"/>
            <a:ext cx="58155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КОНТРОЛЬ ФИНАНСОВЫХ ПОТОКОВ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50" y="868450"/>
            <a:ext cx="8190102" cy="415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203300" y="206975"/>
            <a:ext cx="2010000" cy="572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АСК НДС - 2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5210675" y="4245800"/>
            <a:ext cx="3099600" cy="572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/>
              <a:t>Скоро </a:t>
            </a:r>
            <a:r>
              <a:rPr lang="ru" sz="2400"/>
              <a:t>АСК НДС - 3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