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43" r:id="rId1"/>
  </p:sldMasterIdLst>
  <p:sldIdLst>
    <p:sldId id="256" r:id="rId2"/>
    <p:sldId id="257" r:id="rId3"/>
    <p:sldId id="258" r:id="rId4"/>
    <p:sldId id="278" r:id="rId5"/>
    <p:sldId id="261" r:id="rId6"/>
    <p:sldId id="262" r:id="rId7"/>
    <p:sldId id="263" r:id="rId8"/>
    <p:sldId id="267" r:id="rId9"/>
    <p:sldId id="295" r:id="rId10"/>
    <p:sldId id="268" r:id="rId11"/>
    <p:sldId id="292" r:id="rId12"/>
    <p:sldId id="296" r:id="rId13"/>
    <p:sldId id="270" r:id="rId14"/>
    <p:sldId id="293" r:id="rId15"/>
    <p:sldId id="294" r:id="rId16"/>
    <p:sldId id="271" r:id="rId17"/>
    <p:sldId id="272" r:id="rId18"/>
    <p:sldId id="274" r:id="rId19"/>
    <p:sldId id="280" r:id="rId20"/>
    <p:sldId id="281" r:id="rId21"/>
    <p:sldId id="275" r:id="rId22"/>
    <p:sldId id="279" r:id="rId23"/>
    <p:sldId id="282" r:id="rId24"/>
    <p:sldId id="291" r:id="rId25"/>
    <p:sldId id="305" r:id="rId26"/>
    <p:sldId id="276" r:id="rId27"/>
    <p:sldId id="297" r:id="rId28"/>
    <p:sldId id="284" r:id="rId29"/>
    <p:sldId id="289" r:id="rId30"/>
    <p:sldId id="288" r:id="rId31"/>
    <p:sldId id="286" r:id="rId32"/>
    <p:sldId id="298" r:id="rId33"/>
    <p:sldId id="285" r:id="rId34"/>
    <p:sldId id="287" r:id="rId35"/>
    <p:sldId id="283" r:id="rId36"/>
    <p:sldId id="299" r:id="rId37"/>
    <p:sldId id="300" r:id="rId38"/>
    <p:sldId id="301" r:id="rId39"/>
    <p:sldId id="30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накомство - 5 минут" id="{76DE8386-811D-4149-83AD-2F69A695BDB5}">
          <p14:sldIdLst>
            <p14:sldId id="256"/>
            <p14:sldId id="257"/>
            <p14:sldId id="258"/>
          </p14:sldIdLst>
        </p14:section>
        <p14:section name="Ситуация в SMM - 20 минут" id="{46EF4C1E-A2F6-A44D-974A-709D02D6A003}">
          <p14:sldIdLst>
            <p14:sldId id="278"/>
            <p14:sldId id="261"/>
            <p14:sldId id="262"/>
            <p14:sldId id="263"/>
            <p14:sldId id="267"/>
            <p14:sldId id="295"/>
            <p14:sldId id="268"/>
            <p14:sldId id="292"/>
            <p14:sldId id="296"/>
            <p14:sldId id="270"/>
            <p14:sldId id="293"/>
            <p14:sldId id="294"/>
            <p14:sldId id="271"/>
            <p14:sldId id="272"/>
            <p14:sldId id="274"/>
          </p14:sldIdLst>
        </p14:section>
        <p14:section name="Стратегия - 1 ч. 10 мин | (П) 50 минут / (Т) 20 минут" id="{A0B3EC32-7CF4-1E49-BBBD-420DAFCDF20F}">
          <p14:sldIdLst>
            <p14:sldId id="280"/>
            <p14:sldId id="281"/>
            <p14:sldId id="275"/>
            <p14:sldId id="279"/>
            <p14:sldId id="282"/>
            <p14:sldId id="291"/>
            <p14:sldId id="305"/>
            <p14:sldId id="276"/>
            <p14:sldId id="297"/>
            <p14:sldId id="284"/>
            <p14:sldId id="289"/>
            <p14:sldId id="288"/>
            <p14:sldId id="286"/>
            <p14:sldId id="298"/>
            <p14:sldId id="285"/>
            <p14:sldId id="287"/>
            <p14:sldId id="283"/>
            <p14:sldId id="299"/>
            <p14:sldId id="300"/>
            <p14:sldId id="301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9FC"/>
    <a:srgbClr val="FDD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/>
    <p:restoredTop sz="94625"/>
  </p:normalViewPr>
  <p:slideViewPr>
    <p:cSldViewPr snapToGrid="0" snapToObjects="1">
      <p:cViewPr>
        <p:scale>
          <a:sx n="24" d="100"/>
          <a:sy n="24" d="100"/>
        </p:scale>
        <p:origin x="4176" y="2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E7B933-1D96-F449-9B01-11EBF0EA6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DCBE66-5953-C141-ABBE-6EA434CA5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76F2A-31B8-C947-AC3B-5BA0CCC2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F2A6FE-3ACF-4D41-B6FB-A86C0734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72A582-54F8-284B-88BD-6DCB582A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3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7CC9B-A0CA-EE40-BFD3-1866299DE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C7B4BC-D0C9-3341-8092-35EB8EDC0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43C3E-A1DF-6A4F-9953-9BECD174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5DDD8-1BC9-B54B-AF3A-6B83DA58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6CA7D-0B54-FB47-B9F4-DB7C3A6E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3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630A23-1AD7-E14B-A23D-580C20F17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448265-365E-354F-8214-28D8A46EA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C5104A-07C2-1647-9076-A9A26DD35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8BB18-3D76-204F-9655-494D04D5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70206-09E9-EE40-B655-4553FFAA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4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53DA7-1771-954A-8AEB-3B41911E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56E25-69DF-3543-89F4-C515F04C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BF12A5-6BDE-994E-862A-4A78934C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5C62E-792E-6342-BCC0-F73C8259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10B75-C0C7-1E4E-B5DB-51709564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5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4BD89-F855-024C-A6EB-5971D3ED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0A3E7-8857-2442-9560-B02DC8C1C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FADF8E-D3DC-8040-A15B-919F919A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80CCEA-6F0B-694A-81E2-38CC2F529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CEE9F-C36A-8E41-AE31-2B1692FE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92579-B065-184F-90E4-18E679B80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0845B-5CE5-0943-9B32-8EC100021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B95BC-49AB-BE4F-8A90-6D820539A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A96FD0-E867-D443-88DB-4362B1F7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C04CA2-F7C4-8F4E-B1BA-9F9E34C2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123C86-91B5-A34A-A62C-39F61FE25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1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64876-F901-244C-BBDA-30F70F0F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816405-F855-2942-94F9-C4A0EEA92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E8E4CB-3153-464D-AD7D-D58990934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07072E-BC23-1947-92B8-F8BDE88DC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9153DB-1849-104C-A4B2-0A4D9E4CA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CE20AD-F22C-8A40-AD15-9737FDE9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2F8178-1865-B74C-9B46-23A7B284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F9830C-5004-1B46-A0A6-A6DB4CA2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8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FBAC6-EAD2-3E46-881B-562DC6FE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3E3F86-9CC4-5143-A7FF-AF15D6B4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BFCE2A-AE37-A34B-9396-56EDE749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3A9EA4-9DE9-2346-B5E9-71D94FB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6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8E9284-2766-1D43-945A-D134F6C0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AE6396-4F9B-7F4D-B79D-706B0C281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CC3974-E7E6-AD4B-9924-8D413F17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8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B0CA2-1203-9B42-BAEF-87E8C871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E52017-9E99-624F-B601-A97DE97F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64C374-1F73-004E-AA22-E53057C88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44935-FB0C-E941-9FE3-B86B5A0CA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200DB0-66FA-9F43-A480-188114B32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C407BE-BD92-6548-A9AD-744A6C08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77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274A2-D760-E94E-BD5C-B194ECBC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936C6E-52C6-D34E-AB27-E81475E0D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99C4A-451B-7D46-92AD-2E305B95A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1850F9-BC23-9848-ADD1-99114FED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401BB0-7632-9844-B875-0FEFD2C0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3E147-5445-E144-9E62-32E74B30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1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C24C7-E78F-BB49-B0AF-9B5CAA41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600F28-27DB-2C48-8606-86C1F717D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0AC8E-FAF1-C748-9487-61BE1DDEE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8/9/19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DB6AC5-5688-0141-8529-D93B9BC85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049912-1481-2B45-8840-47C723B6A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0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7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87815-1440-E443-9B2B-7C15D56E2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6618C-6A18-8749-826B-8F9F55B83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24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ru-RU" sz="9600" dirty="0"/>
              <a:t>Бизнес в </a:t>
            </a:r>
            <a:r>
              <a:rPr lang="en-US" sz="9600" dirty="0"/>
              <a:t>SMM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777290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720" y="212725"/>
            <a:ext cx="1323148" cy="13222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5F7838-91D4-344C-92B3-A2F07700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733" y="212725"/>
            <a:ext cx="4621325" cy="64185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FBECD-0FEB-FF48-BD68-D18900E0A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923" y="212725"/>
            <a:ext cx="4320000" cy="64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8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720" y="212725"/>
            <a:ext cx="1323148" cy="1322239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7A7C0-1C32-F843-B062-C1B4C38B7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49" y="212725"/>
            <a:ext cx="6636618" cy="64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720" y="212725"/>
            <a:ext cx="1323148" cy="13222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B5A3F7-610A-524C-982A-CE4843D38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58" y="0"/>
            <a:ext cx="4801109" cy="6680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943A55-3B69-AA43-8A1C-3391225E3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65" y="0"/>
            <a:ext cx="4583080" cy="668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174" y="212725"/>
            <a:ext cx="1322239" cy="13222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A4C31-3C62-D24C-8367-879F72D9D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533" y="395617"/>
            <a:ext cx="9543249" cy="612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8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174" y="212725"/>
            <a:ext cx="1322239" cy="1322239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1F113-2BBB-DC42-B022-BD81251CA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4" y="212725"/>
            <a:ext cx="9270753" cy="648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70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174" y="212725"/>
            <a:ext cx="1322239" cy="13222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CFAA-B00D-A449-9E00-FFB50782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539" y="0"/>
            <a:ext cx="936331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74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174" y="216150"/>
            <a:ext cx="1322239" cy="131538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C120C-9FC4-6D4D-802B-DFC353D40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987" y="212725"/>
            <a:ext cx="6783322" cy="65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46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599" y="216150"/>
            <a:ext cx="1315388" cy="131538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A3EB9F-39A1-2548-B6B4-C0C663AB8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4" y="300834"/>
            <a:ext cx="4043224" cy="62791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36D9FE-990D-A847-A8E7-D952CF2CB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3" t="2507"/>
          <a:stretch/>
        </p:blipFill>
        <p:spPr>
          <a:xfrm>
            <a:off x="6316133" y="300834"/>
            <a:ext cx="3890524" cy="623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4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599" y="216150"/>
            <a:ext cx="1315388" cy="1315388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F1C4D-EEB9-B94C-88B7-37AC039F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688" y="389466"/>
            <a:ext cx="8837246" cy="55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9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AFC5D6-7A48-AC41-A9B2-B677FB392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1" b="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2096"/>
            <a:ext cx="9144000" cy="2387600"/>
          </a:xfrm>
        </p:spPr>
        <p:txBody>
          <a:bodyPr anchor="ctr">
            <a:norm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СТРАТЕГИЯ</a:t>
            </a:r>
          </a:p>
        </p:txBody>
      </p:sp>
    </p:spTree>
    <p:extLst>
      <p:ext uri="{BB962C8B-B14F-4D97-AF65-F5344CB8AC3E}">
        <p14:creationId xmlns:p14="http://schemas.microsoft.com/office/powerpoint/2010/main" val="344897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45B57C-85B7-8A4B-BE8A-3AD48B01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782" y="0"/>
            <a:ext cx="514021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5730A-D20C-224A-8D86-4738E76F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887" y="291687"/>
            <a:ext cx="4553712" cy="1252686"/>
          </a:xfrm>
        </p:spPr>
        <p:txBody>
          <a:bodyPr>
            <a:normAutofit/>
          </a:bodyPr>
          <a:lstStyle/>
          <a:p>
            <a:r>
              <a:rPr lang="ru-RU" sz="3200" dirty="0"/>
              <a:t>Николаева Регина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A880DB-1327-FC49-A4A8-E1DC26DD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015" y="1261872"/>
            <a:ext cx="5863337" cy="4666288"/>
          </a:xfrm>
        </p:spPr>
        <p:txBody>
          <a:bodyPr anchor="ctr">
            <a:normAutofit lnSpcReduction="10000"/>
          </a:bodyPr>
          <a:lstStyle/>
          <a:p>
            <a:r>
              <a:rPr lang="ru-RU" sz="2200" dirty="0"/>
              <a:t>Руководитель </a:t>
            </a:r>
            <a:r>
              <a:rPr lang="en-US" sz="2200" dirty="0"/>
              <a:t>SMM- </a:t>
            </a:r>
            <a:r>
              <a:rPr lang="ru-RU" sz="2200" dirty="0"/>
              <a:t>и </a:t>
            </a:r>
            <a:r>
              <a:rPr lang="en-US" sz="2200" dirty="0"/>
              <a:t>Email-</a:t>
            </a:r>
            <a:r>
              <a:rPr lang="ru-RU" sz="2200" dirty="0"/>
              <a:t>маркетинга Школы Бизнеса «Синергия»</a:t>
            </a:r>
          </a:p>
          <a:p>
            <a:r>
              <a:rPr lang="ru-RU" sz="2200" dirty="0"/>
              <a:t>Возглавила </a:t>
            </a:r>
            <a:r>
              <a:rPr lang="en-US" sz="2200" dirty="0"/>
              <a:t>SMM</a:t>
            </a:r>
            <a:r>
              <a:rPr lang="ru-RU" sz="2200" dirty="0"/>
              <a:t> направление в национальном проекте </a:t>
            </a:r>
            <a:r>
              <a:rPr lang="ru-RU" sz="2200" dirty="0" err="1"/>
              <a:t>МинЭк</a:t>
            </a:r>
            <a:endParaRPr lang="ru-RU" sz="2200" dirty="0"/>
          </a:p>
          <a:p>
            <a:r>
              <a:rPr lang="ru-RU" sz="2200" dirty="0"/>
              <a:t>Создатель и разработчик игровых механик для вовлечения аудитории на форуме "Трансформация"</a:t>
            </a:r>
          </a:p>
          <a:p>
            <a:r>
              <a:rPr lang="ru-RU" sz="2200" dirty="0"/>
              <a:t>Вывела в маржинальную прибыль сеть вегетарианских магазинов Татарстана через </a:t>
            </a:r>
            <a:r>
              <a:rPr lang="en-US" sz="2200" dirty="0"/>
              <a:t>Instagram</a:t>
            </a:r>
          </a:p>
          <a:p>
            <a:r>
              <a:rPr lang="ru-RU" sz="2200" dirty="0"/>
              <a:t>Разработала более 20 коммерческих чат-ботов</a:t>
            </a:r>
          </a:p>
          <a:p>
            <a:r>
              <a:rPr lang="ru-RU" sz="2200" dirty="0"/>
              <a:t>Эксперт в области выстраивания </a:t>
            </a:r>
            <a:r>
              <a:rPr lang="en-US" sz="2200" dirty="0"/>
              <a:t>online-</a:t>
            </a:r>
            <a:r>
              <a:rPr lang="ru-RU" sz="2200" dirty="0"/>
              <a:t>коммуникации с клиентами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D6D404-E1BB-D54A-AF30-98F59F412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96" y="917109"/>
            <a:ext cx="2858840" cy="42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5D674A-AE88-0D4D-9088-1DC154C6F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FFD5D5D-574E-9244-ACB4-428D2F62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5916" y="784772"/>
            <a:ext cx="9074469" cy="4351338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400" dirty="0"/>
              <a:t>Оценка текущего положения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/>
              <a:t>Конкурентный анализ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/>
              <a:t>Портрет потребителя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/>
              <a:t>УТП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dirty="0"/>
              <a:t>Формат присутствия в </a:t>
            </a:r>
            <a:r>
              <a:rPr lang="ru-RU" sz="4400" dirty="0" err="1"/>
              <a:t>соц</a:t>
            </a:r>
            <a:r>
              <a:rPr lang="ru-RU" sz="4400" dirty="0"/>
              <a:t> сетях</a:t>
            </a:r>
          </a:p>
        </p:txBody>
      </p:sp>
    </p:spTree>
    <p:extLst>
      <p:ext uri="{BB962C8B-B14F-4D97-AF65-F5344CB8AC3E}">
        <p14:creationId xmlns:p14="http://schemas.microsoft.com/office/powerpoint/2010/main" val="613440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8152F7-20AB-F848-8E65-4B861D728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934" y="2373121"/>
            <a:ext cx="9144000" cy="2387600"/>
          </a:xfrm>
        </p:spPr>
        <p:txBody>
          <a:bodyPr anchor="ctr">
            <a:normAutofit/>
          </a:bodyPr>
          <a:lstStyle/>
          <a:p>
            <a:r>
              <a:rPr lang="ru-RU" sz="7200" b="1" dirty="0"/>
              <a:t>Оценка текущего положения</a:t>
            </a:r>
          </a:p>
        </p:txBody>
      </p:sp>
    </p:spTree>
    <p:extLst>
      <p:ext uri="{BB962C8B-B14F-4D97-AF65-F5344CB8AC3E}">
        <p14:creationId xmlns:p14="http://schemas.microsoft.com/office/powerpoint/2010/main" val="1132989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AE229-AAA8-EB40-B4C0-AA0EDCFB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552D4-FED7-BF4D-ADB5-C7D86243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5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/>
              <a:t>Критерии оценки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01B3E8-0FA2-0549-811B-7B631DC4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487" y="2055813"/>
            <a:ext cx="6815328" cy="4050792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Оформление страницы</a:t>
            </a:r>
          </a:p>
          <a:p>
            <a:r>
              <a:rPr lang="ru-RU" sz="3600" dirty="0"/>
              <a:t>Качество картинки</a:t>
            </a:r>
          </a:p>
          <a:p>
            <a:r>
              <a:rPr lang="ru-RU" sz="3600" dirty="0"/>
              <a:t>Качество текстов</a:t>
            </a:r>
          </a:p>
          <a:p>
            <a:r>
              <a:rPr lang="ru-RU" sz="3600" dirty="0"/>
              <a:t>Вовлеченность</a:t>
            </a:r>
          </a:p>
          <a:p>
            <a:r>
              <a:rPr lang="ru-RU" sz="3600" dirty="0"/>
              <a:t>Регулярность</a:t>
            </a:r>
          </a:p>
          <a:p>
            <a:r>
              <a:rPr lang="ru-RU" sz="3600" dirty="0"/>
              <a:t>Открытость</a:t>
            </a:r>
          </a:p>
          <a:p>
            <a:r>
              <a:rPr lang="ru-RU" sz="3600" dirty="0"/>
              <a:t>Скорость ответа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26248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4155-5355-A047-8EE1-3F0EA486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131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[</a:t>
            </a:r>
            <a:r>
              <a:rPr lang="ru-RU" sz="8000" dirty="0">
                <a:solidFill>
                  <a:schemeClr val="bg1"/>
                </a:solidFill>
              </a:rPr>
              <a:t>10 минут</a:t>
            </a:r>
            <a:r>
              <a:rPr lang="en-US" sz="8000" dirty="0">
                <a:solidFill>
                  <a:schemeClr val="bg1"/>
                </a:solidFill>
              </a:rPr>
              <a:t>]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ru-RU" sz="8000" dirty="0">
                <a:solidFill>
                  <a:schemeClr val="bg1"/>
                </a:solidFill>
              </a:rPr>
              <a:t>Текущее 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2618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D7BA41-B764-8F47-95E6-C6A9A6007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7" b="7870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810" y="2235200"/>
            <a:ext cx="9144000" cy="2387600"/>
          </a:xfrm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</a:rPr>
              <a:t>Конкурентный анализ</a:t>
            </a:r>
          </a:p>
        </p:txBody>
      </p:sp>
    </p:spTree>
    <p:extLst>
      <p:ext uri="{BB962C8B-B14F-4D97-AF65-F5344CB8AC3E}">
        <p14:creationId xmlns:p14="http://schemas.microsoft.com/office/powerpoint/2010/main" val="2680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7AE229-AAA8-EB40-B4C0-AA0EDCFB3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552D4-FED7-BF4D-ADB5-C7D86243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351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7200" dirty="0"/>
              <a:t>Критерии оценки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01B3E8-0FA2-0549-811B-7B631DC4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487" y="2055813"/>
            <a:ext cx="6815328" cy="4050792"/>
          </a:xfrm>
        </p:spPr>
        <p:txBody>
          <a:bodyPr>
            <a:normAutofit lnSpcReduction="10000"/>
          </a:bodyPr>
          <a:lstStyle/>
          <a:p>
            <a:r>
              <a:rPr lang="ru-RU" sz="3600" dirty="0"/>
              <a:t>Оформление страницы</a:t>
            </a:r>
          </a:p>
          <a:p>
            <a:r>
              <a:rPr lang="ru-RU" sz="3600" dirty="0"/>
              <a:t>Качество картинки</a:t>
            </a:r>
          </a:p>
          <a:p>
            <a:r>
              <a:rPr lang="ru-RU" sz="3600" dirty="0"/>
              <a:t>Качество текстов</a:t>
            </a:r>
          </a:p>
          <a:p>
            <a:r>
              <a:rPr lang="ru-RU" sz="3600" dirty="0"/>
              <a:t>Вовлеченность</a:t>
            </a:r>
          </a:p>
          <a:p>
            <a:r>
              <a:rPr lang="ru-RU" sz="3600" dirty="0"/>
              <a:t>Регулярность</a:t>
            </a:r>
          </a:p>
          <a:p>
            <a:r>
              <a:rPr lang="ru-RU" sz="3600" dirty="0"/>
              <a:t>Открытость</a:t>
            </a:r>
          </a:p>
          <a:p>
            <a:r>
              <a:rPr lang="ru-RU" sz="3600" dirty="0"/>
              <a:t>Скорость ответа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71575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1D431B-1FEA-9841-89BD-7AB3D1496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401B3E8-0FA2-0549-811B-7B631DC4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5351" y="1253331"/>
            <a:ext cx="10515600" cy="4351338"/>
          </a:xfrm>
        </p:spPr>
        <p:txBody>
          <a:bodyPr anchor="ctr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/>
              <a:t>Выпишите 10 ваших конкурентов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Найдите их аккаунты в социальных сетях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Проанализируйте по критериям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Выпишите идеи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Заполните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128136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4155-5355-A047-8EE1-3F0EA486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131" y="2235200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[20</a:t>
            </a:r>
            <a:r>
              <a:rPr lang="ru-RU" sz="8000" dirty="0">
                <a:solidFill>
                  <a:schemeClr val="bg1"/>
                </a:solidFill>
              </a:rPr>
              <a:t> минут</a:t>
            </a:r>
            <a:r>
              <a:rPr lang="en-US" sz="8000" dirty="0">
                <a:solidFill>
                  <a:schemeClr val="bg1"/>
                </a:solidFill>
              </a:rPr>
              <a:t>]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ru-RU" sz="8000" dirty="0">
                <a:solidFill>
                  <a:schemeClr val="bg1"/>
                </a:solidFill>
              </a:rPr>
              <a:t>Проанализировать </a:t>
            </a:r>
            <a:br>
              <a:rPr lang="ru-RU" sz="8000" dirty="0">
                <a:solidFill>
                  <a:schemeClr val="bg1"/>
                </a:solidFill>
              </a:rPr>
            </a:br>
            <a:r>
              <a:rPr lang="ru-RU" sz="8000" dirty="0">
                <a:solidFill>
                  <a:schemeClr val="bg1"/>
                </a:solidFill>
              </a:rPr>
              <a:t>10 конкурентов </a:t>
            </a:r>
          </a:p>
        </p:txBody>
      </p:sp>
    </p:spTree>
    <p:extLst>
      <p:ext uri="{BB962C8B-B14F-4D97-AF65-F5344CB8AC3E}">
        <p14:creationId xmlns:p14="http://schemas.microsoft.com/office/powerpoint/2010/main" val="2497304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45AD4-6030-0849-93AB-158DFA9E3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9"/>
          <a:stretch/>
        </p:blipFill>
        <p:spPr>
          <a:xfrm>
            <a:off x="-85131" y="0"/>
            <a:ext cx="1227713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5132" y="2019829"/>
            <a:ext cx="12277131" cy="2692848"/>
          </a:xfrm>
        </p:spPr>
        <p:txBody>
          <a:bodyPr anchor="ctr">
            <a:normAutofit/>
          </a:bodyPr>
          <a:lstStyle/>
          <a:p>
            <a:r>
              <a:rPr lang="ru-RU" sz="8000" b="1" dirty="0">
                <a:solidFill>
                  <a:schemeClr val="bg1"/>
                </a:solidFill>
              </a:rPr>
              <a:t>Портрет потребителя</a:t>
            </a:r>
          </a:p>
        </p:txBody>
      </p:sp>
    </p:spTree>
    <p:extLst>
      <p:ext uri="{BB962C8B-B14F-4D97-AF65-F5344CB8AC3E}">
        <p14:creationId xmlns:p14="http://schemas.microsoft.com/office/powerpoint/2010/main" val="287464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61C9CA-E3C5-BC4F-8F81-7F8E0B9F7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380" y="183239"/>
            <a:ext cx="10968059" cy="6340909"/>
          </a:xfrm>
        </p:spPr>
      </p:pic>
    </p:spTree>
    <p:extLst>
      <p:ext uri="{BB962C8B-B14F-4D97-AF65-F5344CB8AC3E}">
        <p14:creationId xmlns:p14="http://schemas.microsoft.com/office/powerpoint/2010/main" val="142253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9F2E3-710D-074A-BD8C-F487A1E2A1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B039A-2465-2B4C-BFC7-B31C18AE5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031"/>
            <a:ext cx="10515600" cy="1325563"/>
          </a:xfrm>
        </p:spPr>
        <p:txBody>
          <a:bodyPr/>
          <a:lstStyle/>
          <a:p>
            <a:r>
              <a:rPr lang="ru-RU" dirty="0"/>
              <a:t>Структура </a:t>
            </a:r>
            <a:r>
              <a:rPr lang="ru-RU" dirty="0" err="1"/>
              <a:t>воркшопа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EBFE94-B0E8-9D44-A614-C7CCBEAE9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314086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Бизнес в </a:t>
            </a:r>
            <a:r>
              <a:rPr lang="en-US" dirty="0"/>
              <a:t>SMM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Стратегия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 </a:t>
            </a:r>
            <a:r>
              <a:rPr lang="en-US" dirty="0"/>
              <a:t>Instagram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Блок </a:t>
            </a:r>
            <a:r>
              <a:rPr lang="en-US" dirty="0"/>
              <a:t>Telegram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err="1"/>
              <a:t>Месседжер</a:t>
            </a:r>
            <a:r>
              <a:rPr lang="ru-RU" dirty="0"/>
              <a:t>-маркетинг и </a:t>
            </a:r>
            <a:r>
              <a:rPr lang="ru-RU" dirty="0" err="1"/>
              <a:t>автоворонки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Команда и </a:t>
            </a:r>
            <a:r>
              <a:rPr lang="ru-RU" dirty="0" err="1"/>
              <a:t>рекрутинг</a:t>
            </a:r>
            <a:r>
              <a:rPr lang="ru-RU" dirty="0"/>
              <a:t> </a:t>
            </a:r>
            <a:r>
              <a:rPr lang="en-US" dirty="0"/>
              <a:t>SMM-</a:t>
            </a:r>
            <a:r>
              <a:rPr lang="ru-RU" dirty="0"/>
              <a:t>менеджеров</a:t>
            </a:r>
          </a:p>
        </p:txBody>
      </p:sp>
    </p:spTree>
    <p:extLst>
      <p:ext uri="{BB962C8B-B14F-4D97-AF65-F5344CB8AC3E}">
        <p14:creationId xmlns:p14="http://schemas.microsoft.com/office/powerpoint/2010/main" val="249821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814DCC-902A-2B41-AD45-28A8D7C73A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ADD86691-2E22-7D47-9DE1-241C391CF0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65366" y="1825625"/>
            <a:ext cx="5084160" cy="2608395"/>
          </a:xfr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BC7A6171-FF2D-9B4B-B480-2470E6395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9048" y="954153"/>
            <a:ext cx="5181600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ru-RU" i="1" dirty="0"/>
              <a:t>«Джейн Смит, темнокожая домохозяйка, 35 лет, среднее образование, трое детей школьного возраста, делает покупки в </a:t>
            </a:r>
            <a:r>
              <a:rPr lang="en-US" i="1" dirty="0"/>
              <a:t>Wal-Mart, </a:t>
            </a:r>
            <a:r>
              <a:rPr lang="ru-RU" i="1" dirty="0"/>
              <a:t>любит шоу </a:t>
            </a:r>
            <a:r>
              <a:rPr lang="ru-RU" i="1" dirty="0" err="1"/>
              <a:t>Опры</a:t>
            </a:r>
            <a:r>
              <a:rPr lang="ru-RU" i="1" dirty="0"/>
              <a:t> </a:t>
            </a:r>
            <a:r>
              <a:rPr lang="ru-RU" i="1" dirty="0" err="1"/>
              <a:t>Уинфри</a:t>
            </a:r>
            <a:r>
              <a:rPr lang="ru-RU" i="1" dirty="0"/>
              <a:t>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062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2209C-B666-CD41-8E84-2CB50D6EA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A870F61-A3B3-774F-AF2C-02CD889C3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320" y="1312452"/>
            <a:ext cx="9073662" cy="4233096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/>
              <a:t>возраст;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пол;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место проживания;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семейное положение, количество детей;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сфера занятости и уровень зарплаты;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должность, связанные с ней проблемы;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/>
              <a:t>потребности, желания, фобии.</a:t>
            </a:r>
          </a:p>
        </p:txBody>
      </p:sp>
    </p:spTree>
    <p:extLst>
      <p:ext uri="{BB962C8B-B14F-4D97-AF65-F5344CB8AC3E}">
        <p14:creationId xmlns:p14="http://schemas.microsoft.com/office/powerpoint/2010/main" val="2258966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4155-5355-A047-8EE1-3F0EA486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131" y="2235200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[</a:t>
            </a:r>
            <a:r>
              <a:rPr lang="ru-RU" sz="8000" dirty="0">
                <a:solidFill>
                  <a:schemeClr val="bg1"/>
                </a:solidFill>
              </a:rPr>
              <a:t>10 минут</a:t>
            </a:r>
            <a:r>
              <a:rPr lang="en-US" sz="8000" dirty="0">
                <a:solidFill>
                  <a:schemeClr val="bg1"/>
                </a:solidFill>
              </a:rPr>
              <a:t>]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ru-RU" sz="8000" dirty="0">
                <a:solidFill>
                  <a:schemeClr val="bg1"/>
                </a:solidFill>
              </a:rPr>
              <a:t>Описать портрет потребителя</a:t>
            </a:r>
          </a:p>
        </p:txBody>
      </p:sp>
    </p:spTree>
    <p:extLst>
      <p:ext uri="{BB962C8B-B14F-4D97-AF65-F5344CB8AC3E}">
        <p14:creationId xmlns:p14="http://schemas.microsoft.com/office/powerpoint/2010/main" val="3304530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7C7DF0-FF7A-274F-AF29-9BECB704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1" b="10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0374"/>
            <a:ext cx="9144000" cy="2387600"/>
          </a:xfrm>
        </p:spPr>
        <p:txBody>
          <a:bodyPr anchor="ctr">
            <a:noAutofit/>
          </a:bodyPr>
          <a:lstStyle/>
          <a:p>
            <a:r>
              <a:rPr lang="ru-RU" sz="21500" b="1" dirty="0">
                <a:solidFill>
                  <a:schemeClr val="bg1"/>
                </a:solidFill>
              </a:rPr>
              <a:t>УТП</a:t>
            </a:r>
          </a:p>
        </p:txBody>
      </p:sp>
    </p:spTree>
    <p:extLst>
      <p:ext uri="{BB962C8B-B14F-4D97-AF65-F5344CB8AC3E}">
        <p14:creationId xmlns:p14="http://schemas.microsoft.com/office/powerpoint/2010/main" val="942614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73E9D1-D9A7-1E4C-B51B-8AFA76048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267" y="2342559"/>
            <a:ext cx="9144000" cy="2387600"/>
          </a:xfrm>
        </p:spPr>
        <p:txBody>
          <a:bodyPr anchor="ctr">
            <a:normAutofit/>
          </a:bodyPr>
          <a:lstStyle/>
          <a:p>
            <a:r>
              <a:rPr lang="ru-RU" sz="8000" b="1" dirty="0"/>
              <a:t>Формат присутствия</a:t>
            </a:r>
          </a:p>
        </p:txBody>
      </p:sp>
    </p:spTree>
    <p:extLst>
      <p:ext uri="{BB962C8B-B14F-4D97-AF65-F5344CB8AC3E}">
        <p14:creationId xmlns:p14="http://schemas.microsoft.com/office/powerpoint/2010/main" val="2327313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78109C-BF42-A648-884C-50E90044A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7" y="267801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/>
              <a:t>1/Коммерческий формат</a:t>
            </a:r>
          </a:p>
        </p:txBody>
      </p:sp>
    </p:spTree>
    <p:extLst>
      <p:ext uri="{BB962C8B-B14F-4D97-AF65-F5344CB8AC3E}">
        <p14:creationId xmlns:p14="http://schemas.microsoft.com/office/powerpoint/2010/main" val="3830168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B3225-62FC-974B-AF93-02024C02EA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65" y="2355289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ru-RU" sz="5400" b="1" dirty="0"/>
              <a:t>2/Формат по интересам.</a:t>
            </a:r>
          </a:p>
        </p:txBody>
      </p:sp>
    </p:spTree>
    <p:extLst>
      <p:ext uri="{BB962C8B-B14F-4D97-AF65-F5344CB8AC3E}">
        <p14:creationId xmlns:p14="http://schemas.microsoft.com/office/powerpoint/2010/main" val="1852935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3F8F0-6B15-134E-8F4A-E21971205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87" y="27318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/>
              <a:t>3/Смешанный формат. </a:t>
            </a:r>
          </a:p>
        </p:txBody>
      </p:sp>
    </p:spTree>
    <p:extLst>
      <p:ext uri="{BB962C8B-B14F-4D97-AF65-F5344CB8AC3E}">
        <p14:creationId xmlns:p14="http://schemas.microsoft.com/office/powerpoint/2010/main" val="1802634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BDB43-20A0-414A-92D1-2F8A0A340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827" b="34074"/>
          <a:stretch/>
        </p:blipFill>
        <p:spPr>
          <a:xfrm>
            <a:off x="0" y="0"/>
            <a:ext cx="1344630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EE545-BE37-0D40-BCCF-7DD7763C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/>
              <a:t>Итог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3D7D5F-F58F-534F-B2F3-4EAD52804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Статус по текущему положению</a:t>
            </a:r>
          </a:p>
          <a:p>
            <a:r>
              <a:rPr lang="ru-RU" sz="4000" dirty="0"/>
              <a:t>Известны конкуренты</a:t>
            </a:r>
          </a:p>
          <a:p>
            <a:r>
              <a:rPr lang="ru-RU" sz="4000" dirty="0"/>
              <a:t>Портрет потребителя</a:t>
            </a:r>
          </a:p>
          <a:p>
            <a:r>
              <a:rPr lang="ru-RU" sz="4000" dirty="0"/>
              <a:t>Сформировано УТП</a:t>
            </a:r>
          </a:p>
          <a:p>
            <a:r>
              <a:rPr lang="ru-RU" sz="4000" dirty="0"/>
              <a:t>Определен формат присутствия</a:t>
            </a:r>
          </a:p>
        </p:txBody>
      </p:sp>
    </p:spTree>
    <p:extLst>
      <p:ext uri="{BB962C8B-B14F-4D97-AF65-F5344CB8AC3E}">
        <p14:creationId xmlns:p14="http://schemas.microsoft.com/office/powerpoint/2010/main" val="63553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A4155-5355-A047-8EE1-3F0EA486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2B536-B307-2440-BB44-76906FF7C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131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[</a:t>
            </a:r>
            <a:r>
              <a:rPr lang="ru-RU" sz="8000" dirty="0">
                <a:solidFill>
                  <a:schemeClr val="bg1"/>
                </a:solidFill>
              </a:rPr>
              <a:t>10 минут</a:t>
            </a:r>
            <a:r>
              <a:rPr lang="en-US" sz="8000" dirty="0">
                <a:solidFill>
                  <a:schemeClr val="bg1"/>
                </a:solidFill>
              </a:rPr>
              <a:t>]</a:t>
            </a:r>
            <a:br>
              <a:rPr lang="ru-RU" sz="8000" dirty="0">
                <a:solidFill>
                  <a:schemeClr val="bg1"/>
                </a:solidFill>
              </a:rPr>
            </a:br>
            <a:r>
              <a:rPr lang="ru-RU" sz="8000" dirty="0">
                <a:solidFill>
                  <a:schemeClr val="bg1"/>
                </a:solidFill>
              </a:rPr>
              <a:t>3-5 действий</a:t>
            </a:r>
          </a:p>
        </p:txBody>
      </p:sp>
    </p:spTree>
    <p:extLst>
      <p:ext uri="{BB962C8B-B14F-4D97-AF65-F5344CB8AC3E}">
        <p14:creationId xmlns:p14="http://schemas.microsoft.com/office/powerpoint/2010/main" val="98188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B281-B59B-2344-A87A-17068402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81" y="1658636"/>
            <a:ext cx="11274551" cy="2406194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</a:rPr>
              <a:t>Go digital or die</a:t>
            </a:r>
            <a:endParaRPr lang="ru-RU" sz="23900" dirty="0">
              <a:solidFill>
                <a:schemeClr val="bg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90190E-54DB-C040-824C-FD8A602AC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92"/>
          <a:stretch/>
        </p:blipFill>
        <p:spPr>
          <a:xfrm>
            <a:off x="0" y="0"/>
            <a:ext cx="12375436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F64D2-0585-B44D-95E2-BBB44E15A012}"/>
              </a:ext>
            </a:extLst>
          </p:cNvPr>
          <p:cNvSpPr txBox="1"/>
          <p:nvPr/>
        </p:nvSpPr>
        <p:spPr>
          <a:xfrm>
            <a:off x="1248991" y="1930709"/>
            <a:ext cx="99341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Go digital or die</a:t>
            </a:r>
            <a:endParaRPr lang="ru-RU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7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468B794-0686-B04A-8027-45852915C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830"/>
          </a:xfrm>
        </p:spPr>
      </p:pic>
    </p:spTree>
    <p:extLst>
      <p:ext uri="{BB962C8B-B14F-4D97-AF65-F5344CB8AC3E}">
        <p14:creationId xmlns:p14="http://schemas.microsoft.com/office/powerpoint/2010/main" val="343169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04CA9DB-CCC9-8147-8C84-FEB381F5D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29"/>
          </a:xfrm>
        </p:spPr>
      </p:pic>
    </p:spTree>
    <p:extLst>
      <p:ext uri="{BB962C8B-B14F-4D97-AF65-F5344CB8AC3E}">
        <p14:creationId xmlns:p14="http://schemas.microsoft.com/office/powerpoint/2010/main" val="33675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6D284-4BCA-BB45-938C-8E3CE6F6E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3048" y="0"/>
            <a:ext cx="12192000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A97BB50-0F50-FB41-8B2C-7F4D923CDF3F}"/>
              </a:ext>
            </a:extLst>
          </p:cNvPr>
          <p:cNvSpPr txBox="1">
            <a:spLocks/>
          </p:cNvSpPr>
          <p:nvPr/>
        </p:nvSpPr>
        <p:spPr>
          <a:xfrm>
            <a:off x="7187184" y="5073968"/>
            <a:ext cx="5004816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none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</a:rPr>
              <a:t>&gt;</a:t>
            </a:r>
            <a:r>
              <a:rPr lang="ru-RU" sz="5400" b="1" dirty="0">
                <a:solidFill>
                  <a:schemeClr val="bg1"/>
                </a:solidFill>
              </a:rPr>
              <a:t> 6 часов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ru-RU" sz="5400" b="1" dirty="0">
                <a:solidFill>
                  <a:schemeClr val="bg1"/>
                </a:solidFill>
              </a:rPr>
              <a:t>в день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9CD3F-C998-BA45-964B-65905E9C4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28549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Сколько времени люди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проводят в социальных сетях?</a:t>
            </a:r>
          </a:p>
        </p:txBody>
      </p:sp>
    </p:spTree>
    <p:extLst>
      <p:ext uri="{BB962C8B-B14F-4D97-AF65-F5344CB8AC3E}">
        <p14:creationId xmlns:p14="http://schemas.microsoft.com/office/powerpoint/2010/main" val="50101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1ACD75B-201A-0C42-824D-532A4A86BE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786" y="1110192"/>
            <a:ext cx="2209731" cy="2208213"/>
          </a:xfrm>
        </p:spPr>
      </p:pic>
      <p:pic>
        <p:nvPicPr>
          <p:cNvPr id="10" name="Объект 5">
            <a:extLst>
              <a:ext uri="{FF2B5EF4-FFF2-40B4-BE49-F238E27FC236}">
                <a16:creationId xmlns:a16="http://schemas.microsoft.com/office/drawing/2014/main" id="{B2E9BFB6-7959-7448-A299-D7D4AB16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812" y="1110191"/>
            <a:ext cx="2208213" cy="2208213"/>
          </a:xfrm>
          <a:prstGeom prst="rect">
            <a:avLst/>
          </a:prstGeom>
        </p:spPr>
      </p:pic>
      <p:pic>
        <p:nvPicPr>
          <p:cNvPr id="11" name="Объект 5">
            <a:extLst>
              <a:ext uri="{FF2B5EF4-FFF2-40B4-BE49-F238E27FC236}">
                <a16:creationId xmlns:a16="http://schemas.microsoft.com/office/drawing/2014/main" id="{CE60E719-1D2B-CF49-97DE-9B08C405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079" y="1110191"/>
            <a:ext cx="2208213" cy="2208213"/>
          </a:xfrm>
          <a:prstGeom prst="rect">
            <a:avLst/>
          </a:prstGeom>
        </p:spPr>
      </p:pic>
      <p:pic>
        <p:nvPicPr>
          <p:cNvPr id="12" name="Объект 5">
            <a:extLst>
              <a:ext uri="{FF2B5EF4-FFF2-40B4-BE49-F238E27FC236}">
                <a16:creationId xmlns:a16="http://schemas.microsoft.com/office/drawing/2014/main" id="{BB3B5F3D-8F00-8F45-883A-655EA262A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587" y="1115157"/>
            <a:ext cx="2209731" cy="2198281"/>
          </a:xfrm>
          <a:prstGeom prst="rect">
            <a:avLst/>
          </a:prstGeom>
        </p:spPr>
      </p:pic>
      <p:pic>
        <p:nvPicPr>
          <p:cNvPr id="13" name="Объект 5">
            <a:extLst>
              <a:ext uri="{FF2B5EF4-FFF2-40B4-BE49-F238E27FC236}">
                <a16:creationId xmlns:a16="http://schemas.microsoft.com/office/drawing/2014/main" id="{CB3C0C1D-8C1A-124E-B3F1-35EC417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545" y="3418353"/>
            <a:ext cx="2208213" cy="2208213"/>
          </a:xfrm>
          <a:prstGeom prst="rect">
            <a:avLst/>
          </a:prstGeom>
        </p:spPr>
      </p:pic>
      <p:pic>
        <p:nvPicPr>
          <p:cNvPr id="14" name="Объект 5">
            <a:extLst>
              <a:ext uri="{FF2B5EF4-FFF2-40B4-BE49-F238E27FC236}">
                <a16:creationId xmlns:a16="http://schemas.microsoft.com/office/drawing/2014/main" id="{598DD658-E90C-234B-8682-361274564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812" y="3418352"/>
            <a:ext cx="2208213" cy="2208213"/>
          </a:xfrm>
          <a:prstGeom prst="rect">
            <a:avLst/>
          </a:prstGeom>
        </p:spPr>
      </p:pic>
      <p:pic>
        <p:nvPicPr>
          <p:cNvPr id="15" name="Объект 5">
            <a:extLst>
              <a:ext uri="{FF2B5EF4-FFF2-40B4-BE49-F238E27FC236}">
                <a16:creationId xmlns:a16="http://schemas.microsoft.com/office/drawing/2014/main" id="{A72EA733-BF89-3142-AC4B-3CE0299387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079" y="3418352"/>
            <a:ext cx="2208213" cy="2208213"/>
          </a:xfrm>
          <a:prstGeom prst="rect">
            <a:avLst/>
          </a:prstGeom>
        </p:spPr>
      </p:pic>
      <p:pic>
        <p:nvPicPr>
          <p:cNvPr id="16" name="Объект 5">
            <a:extLst>
              <a:ext uri="{FF2B5EF4-FFF2-40B4-BE49-F238E27FC236}">
                <a16:creationId xmlns:a16="http://schemas.microsoft.com/office/drawing/2014/main" id="{6C7FC5A4-716F-6947-B07A-98C46B9A33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1346" y="3418352"/>
            <a:ext cx="2208213" cy="22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6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0B6D4E-845F-8844-8862-78F84F7D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0" b="129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6A3EB-D58F-374F-81B2-67B122D5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bg1"/>
                </a:solidFill>
              </a:rPr>
              <a:t>Ваш бизнес не подходит?</a:t>
            </a:r>
          </a:p>
        </p:txBody>
      </p:sp>
    </p:spTree>
    <p:extLst>
      <p:ext uri="{BB962C8B-B14F-4D97-AF65-F5344CB8AC3E}">
        <p14:creationId xmlns:p14="http://schemas.microsoft.com/office/powerpoint/2010/main" val="4130669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Mark03-16x9(Recommended)</Template>
  <TotalTime>1630</TotalTime>
  <Words>269</Words>
  <Application>Microsoft Macintosh PowerPoint</Application>
  <PresentationFormat>Широкоэкранный</PresentationFormat>
  <Paragraphs>73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Бизнес в SMM</vt:lpstr>
      <vt:lpstr>Николаева Регина</vt:lpstr>
      <vt:lpstr>Структура воркшопа</vt:lpstr>
      <vt:lpstr>Go digital or die</vt:lpstr>
      <vt:lpstr>Презентация PowerPoint</vt:lpstr>
      <vt:lpstr>Презентация PowerPoint</vt:lpstr>
      <vt:lpstr>Сколько времени люди проводят в социальных сетях?</vt:lpstr>
      <vt:lpstr>Презентация PowerPoint</vt:lpstr>
      <vt:lpstr>Ваш бизнес не подходит?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</vt:lpstr>
      <vt:lpstr>Презентация PowerPoint</vt:lpstr>
      <vt:lpstr>Оценка текущего положения</vt:lpstr>
      <vt:lpstr>Критерии оценки</vt:lpstr>
      <vt:lpstr>[10 минут] Текущее положение</vt:lpstr>
      <vt:lpstr>Конкурентный анализ</vt:lpstr>
      <vt:lpstr>Критерии оценки</vt:lpstr>
      <vt:lpstr>Презентация PowerPoint</vt:lpstr>
      <vt:lpstr>[20 минут] Проанализировать  10 конкурентов </vt:lpstr>
      <vt:lpstr>Портрет потребителя</vt:lpstr>
      <vt:lpstr>Презентация PowerPoint</vt:lpstr>
      <vt:lpstr>Презентация PowerPoint</vt:lpstr>
      <vt:lpstr>Презентация PowerPoint</vt:lpstr>
      <vt:lpstr>[10 минут] Описать портрет потребителя</vt:lpstr>
      <vt:lpstr>УТП</vt:lpstr>
      <vt:lpstr>Формат присутствия</vt:lpstr>
      <vt:lpstr>1/Коммерческий формат</vt:lpstr>
      <vt:lpstr>2/Формат по интересам.</vt:lpstr>
      <vt:lpstr>3/Смешанный формат. </vt:lpstr>
      <vt:lpstr>Итог</vt:lpstr>
      <vt:lpstr>[10 минут] 3-5 действий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 в SMM</dc:title>
  <dc:creator>Регина Николаева</dc:creator>
  <cp:lastModifiedBy>Регина Николаева</cp:lastModifiedBy>
  <cp:revision>29</cp:revision>
  <dcterms:created xsi:type="dcterms:W3CDTF">2019-08-07T07:57:02Z</dcterms:created>
  <dcterms:modified xsi:type="dcterms:W3CDTF">2019-08-09T20:14:46Z</dcterms:modified>
</cp:coreProperties>
</file>