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7" r:id="rId8"/>
    <p:sldId id="268" r:id="rId9"/>
    <p:sldId id="269" r:id="rId10"/>
    <p:sldId id="27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23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73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414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8871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620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86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986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001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63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262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83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872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95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61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16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111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52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460B6-34CF-47E8-B5C1-BEBD28CD0076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F8421-CF0C-4658-9DDB-9EA786FA10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0366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40000"/>
                <a:lumOff val="60000"/>
              </a:schemeClr>
            </a:gs>
            <a:gs pos="60000">
              <a:schemeClr val="bg2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Стратегия р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азвития </a:t>
            </a:r>
            <a:r>
              <a:rPr lang="ru-RU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ветклиники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М. А. 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Михайлова «Четыре лапы»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idx="1"/>
          </p:nvPr>
        </p:nvSpPr>
        <p:spPr>
          <a:xfrm>
            <a:off x="680323" y="2336871"/>
            <a:ext cx="5425849" cy="3599312"/>
          </a:xfrm>
          <a:blipFill>
            <a:blip r:embed="rId2"/>
            <a:stretch>
              <a:fillRect/>
            </a:stretch>
          </a:blipFill>
        </p:spPr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7350630" y="2336871"/>
            <a:ext cx="3876256" cy="3599315"/>
          </a:xfrm>
          <a:noFill/>
        </p:spPr>
        <p:txBody>
          <a:bodyPr>
            <a:normAutofit/>
          </a:bodyPr>
          <a:lstStyle/>
          <a:p>
            <a:pPr algn="r"/>
            <a:endParaRPr lang="ru-RU" sz="2000" dirty="0" smtClean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endParaRPr lang="ru-RU" sz="200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endParaRPr lang="ru-RU" sz="2000" dirty="0" smtClean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endParaRPr lang="ru-RU" sz="200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endParaRPr lang="ru-RU" sz="2000" dirty="0" smtClean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ahnschrift SemiBold SemiConden" panose="020B0502040204020203" pitchFamily="34" charset="0"/>
            </a:endParaRPr>
          </a:p>
          <a:p>
            <a:pPr algn="r"/>
            <a:r>
              <a:rPr lang="ru-RU" sz="200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hnschrift SemiBold SemiConden" panose="020B0502040204020203" pitchFamily="34" charset="0"/>
              </a:rPr>
              <a:t>Автор: </a:t>
            </a:r>
            <a:r>
              <a:rPr lang="ru-RU" sz="200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hnschrift SemiBold SemiConden" panose="020B0502040204020203" pitchFamily="34" charset="0"/>
              </a:rPr>
              <a:t>ученица МБОУ «Ш</a:t>
            </a:r>
            <a:r>
              <a:rPr lang="ru-RU" sz="200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hnschrift SemiBold SemiConden" panose="020B0502040204020203" pitchFamily="34" charset="0"/>
              </a:rPr>
              <a:t>кола-гимназия» города Ярцево Смоленской области </a:t>
            </a:r>
            <a:r>
              <a:rPr lang="ru-RU" sz="200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hnschrift SemiBold SemiConden" panose="020B0502040204020203" pitchFamily="34" charset="0"/>
              </a:rPr>
              <a:t>Ивашкевич </a:t>
            </a:r>
            <a:r>
              <a:rPr lang="ru-RU" sz="2000" dirty="0" smtClean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hnschrift SemiBold SemiConden" panose="020B0502040204020203" pitchFamily="34" charset="0"/>
              </a:rPr>
              <a:t>Алина</a:t>
            </a:r>
            <a:endParaRPr lang="ru-RU" sz="2000" dirty="0">
              <a:ln w="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70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40000"/>
                <a:lumOff val="60000"/>
              </a:schemeClr>
            </a:gs>
            <a:gs pos="60000">
              <a:schemeClr val="bg2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Спасибо за внимание!!!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>
          <a:xfrm>
            <a:off x="3859730" y="2084423"/>
            <a:ext cx="3388093" cy="4675131"/>
          </a:xfr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341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40000"/>
                <a:lumOff val="60000"/>
              </a:schemeClr>
            </a:gs>
            <a:gs pos="60000">
              <a:schemeClr val="bg2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Цели и задачи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91" b="2291"/>
          <a:stretch>
            <a:fillRect/>
          </a:stretch>
        </p:blipFill>
        <p:spPr>
          <a:xfrm>
            <a:off x="681038" y="2336800"/>
            <a:ext cx="5424487" cy="3598863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7350630" y="2336871"/>
            <a:ext cx="3876256" cy="3599315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Цель: Расширить клиентскую базу ветеринарной 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клиники. </a:t>
            </a:r>
            <a:endParaRPr lang="ru-RU" sz="2000" dirty="0" smtClean="0">
              <a:solidFill>
                <a:schemeClr val="accent1">
                  <a:lumMod val="40000"/>
                  <a:lumOff val="60000"/>
                </a:schemeClr>
              </a:solidFill>
              <a:latin typeface="Bahnschrift Light SemiCondensed" panose="020B0502040204020203" pitchFamily="34" charset="0"/>
            </a:endParaRPr>
          </a:p>
          <a:p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Задача: 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Разработать стратегию </a:t>
            </a: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развития ветеринарной 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клиники.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  <a:latin typeface="Bahnschrift Light SemiCondensed" panose="020B0502040204020203" pitchFamily="34" charset="0"/>
            </a:endParaRPr>
          </a:p>
          <a:p>
            <a:endParaRPr lang="ru-RU" sz="2000" dirty="0">
              <a:solidFill>
                <a:schemeClr val="accent1">
                  <a:lumMod val="60000"/>
                  <a:lumOff val="40000"/>
                </a:schemeClr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1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40000"/>
                <a:lumOff val="60000"/>
              </a:schemeClr>
            </a:gs>
            <a:gs pos="60000">
              <a:schemeClr val="bg2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Фирменный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стиль 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063" b="7063"/>
          <a:stretch>
            <a:fillRect/>
          </a:stretch>
        </p:blipFill>
        <p:spPr>
          <a:xfrm>
            <a:off x="7488455" y="2152693"/>
            <a:ext cx="4304298" cy="2855315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30066" y="2356121"/>
            <a:ext cx="6702255" cy="3881049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ea typeface="+mj-ea"/>
                <a:cs typeface="+mj-cs"/>
              </a:rPr>
              <a:t>	</a:t>
            </a:r>
            <a:r>
              <a:rPr lang="ru-RU" sz="2900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Э</a:t>
            </a:r>
            <a:r>
              <a:rPr lang="ru-RU" sz="29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то </a:t>
            </a:r>
            <a:r>
              <a:rPr lang="ru-RU" sz="2900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визуальный </a:t>
            </a:r>
            <a:r>
              <a:rPr lang="ru-RU" sz="29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образ </a:t>
            </a:r>
            <a:r>
              <a:rPr lang="ru-RU" sz="29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ветклиники</a:t>
            </a:r>
            <a:r>
              <a:rPr lang="ru-RU" sz="29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, название</a:t>
            </a:r>
            <a:r>
              <a:rPr lang="ru-RU" sz="2900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, логотип, </a:t>
            </a:r>
            <a:r>
              <a:rPr lang="ru-RU" sz="29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слоган, например: «В клинике «Четыре лапы» - В</a:t>
            </a:r>
            <a:r>
              <a:rPr lang="ru-RU" sz="29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ам помогут Эскулапы»</a:t>
            </a:r>
            <a:r>
              <a:rPr lang="ru-RU" sz="29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, </a:t>
            </a:r>
            <a:r>
              <a:rPr lang="ru-RU" sz="29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созданные </a:t>
            </a:r>
            <a:r>
              <a:rPr lang="ru-RU" sz="2900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в одном стиле</a:t>
            </a:r>
            <a:r>
              <a:rPr lang="ru-RU" sz="29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. </a:t>
            </a:r>
            <a:r>
              <a:rPr lang="ru-RU" sz="29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	Использовать </a:t>
            </a:r>
            <a:r>
              <a:rPr lang="ru-RU" sz="29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элементы логотипа в одежде персонала, на визитках, использовать посуду с логотипом или слоганом.  Задать цветовую гамму.</a:t>
            </a:r>
          </a:p>
          <a:p>
            <a:r>
              <a:rPr lang="ru-RU" sz="2900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	</a:t>
            </a:r>
            <a:r>
              <a:rPr lang="ru-RU" sz="29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Оранжевый цвет в интерьере будет служить как орудие против стресса, по причине положительного воздействия на человеческую психику и эмоции.</a:t>
            </a:r>
            <a:endParaRPr lang="ru-RU" sz="2900" dirty="0">
              <a:solidFill>
                <a:schemeClr val="accent1">
                  <a:lumMod val="40000"/>
                  <a:lumOff val="60000"/>
                </a:schemeClr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8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40000"/>
                <a:lumOff val="60000"/>
              </a:schemeClr>
            </a:gs>
            <a:gs pos="60000">
              <a:schemeClr val="bg2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57" cy="108093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Удобство 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размещения транспорта клиентов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680322" y="2249867"/>
            <a:ext cx="5296965" cy="4343438"/>
          </a:xfrm>
        </p:spPr>
        <p:txBody>
          <a:bodyPr>
            <a:normAutofit/>
          </a:bodyPr>
          <a:lstStyle/>
          <a:p>
            <a:r>
              <a:rPr lang="ru-RU" dirty="0" smtClean="0"/>
              <a:t>	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Большая проблема для посетителей различных ветеринарных клиник – это парковка. Ведь неудобная парковка или далеко расположенная это затрудняет путь до </a:t>
            </a:r>
            <a:r>
              <a:rPr lang="ru-RU" sz="2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ветклиники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. </a:t>
            </a: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К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лиенты чаще всего на это обращают внимание и выбирают клинику в комфортной зоне доступа.</a:t>
            </a:r>
          </a:p>
          <a:p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	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Без проблем припаркованная машина – это удобство для клиента. Тем самым может увеличиваться приход клиентов.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638" r="5638"/>
          <a:stretch>
            <a:fillRect/>
          </a:stretch>
        </p:blipFill>
        <p:spPr>
          <a:xfrm>
            <a:off x="6234748" y="2439086"/>
            <a:ext cx="5426075" cy="359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40000"/>
                <a:lumOff val="60000"/>
              </a:schemeClr>
            </a:gs>
            <a:gs pos="60000">
              <a:schemeClr val="bg2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Оформление рабочего пространства 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4748230" cy="4208304"/>
          </a:xfrm>
        </p:spPr>
        <p:txBody>
          <a:bodyPr>
            <a:normAutofit fontScale="62500" lnSpcReduction="20000"/>
          </a:bodyPr>
          <a:lstStyle/>
          <a:p>
            <a:r>
              <a:rPr lang="ru-RU" sz="3200" dirty="0" smtClean="0">
                <a:solidFill>
                  <a:prstClr val="white"/>
                </a:solidFill>
                <a:ea typeface="+mj-ea"/>
                <a:cs typeface="+mj-cs"/>
              </a:rPr>
              <a:t>	</a:t>
            </a:r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В первую очередь следует уделить определенное внимание проблеме размещения ожидающих своей очереди клиентов. </a:t>
            </a:r>
          </a:p>
          <a:p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	Для клиентов и их питомцев нужно создать комфортные условия. </a:t>
            </a:r>
          </a:p>
          <a:p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	Можно </a:t>
            </a:r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оформить </a:t>
            </a:r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комнату ожидания для </a:t>
            </a:r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клиентов, </a:t>
            </a:r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в которой они могут ожидать своих питомцев, успокоиться, выпить чая или кофе с </a:t>
            </a:r>
            <a:r>
              <a:rPr lang="ru-RU" sz="32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печеньками</a:t>
            </a:r>
            <a:r>
              <a:rPr lang="ru-RU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.</a:t>
            </a:r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 Создать домашнюю атмосферу для животных и их комфортного размещения, разделив их по классификации</a:t>
            </a:r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.</a:t>
            </a:r>
          </a:p>
          <a:p>
            <a:r>
              <a:rPr lang="ru-RU" sz="3200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	</a:t>
            </a:r>
            <a:r>
              <a:rPr lang="ru-RU" sz="3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  <a:ea typeface="+mj-ea"/>
                <a:cs typeface="+mj-cs"/>
              </a:rPr>
              <a:t>Для детей предусмотреть детский столик с карандашами и альбомом.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2" b="1602"/>
          <a:stretch>
            <a:fillRect/>
          </a:stretch>
        </p:blipFill>
        <p:spPr>
          <a:xfrm>
            <a:off x="8094846" y="2336873"/>
            <a:ext cx="3854882" cy="25571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553" y="4802766"/>
            <a:ext cx="2666293" cy="174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5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40000"/>
                <a:lumOff val="60000"/>
              </a:schemeClr>
            </a:gs>
            <a:gs pos="60000">
              <a:schemeClr val="bg2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Оформление Мессенджер-маркетинга 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5730103" cy="4169805"/>
          </a:xfrm>
        </p:spPr>
        <p:txBody>
          <a:bodyPr>
            <a:normAutofit/>
          </a:bodyPr>
          <a:lstStyle/>
          <a:p>
            <a:r>
              <a:rPr lang="ru-RU" dirty="0" smtClean="0"/>
              <a:t>	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Стоимость 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рекламной компании можно сделать минимальной, используя сетевые технологии, социальные сети, поддерживая лояльность постоянных клиентов.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</a:t>
            </a:r>
            <a:endParaRPr lang="ru-RU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Считаю 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актуальным 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развить существующую 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группу в 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ВК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и добавить в сообщения 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чат-бота</a:t>
            </a:r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. Он упростит задачу администратора группы, а пользователи смогут намного быстрее получать информацию.</a:t>
            </a:r>
          </a:p>
          <a:p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	К примеру работа чат-Бот:  </a:t>
            </a:r>
            <a:r>
              <a:rPr lang="ru-RU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Заявка на прайс → открытие прайса → звонок от менеджера клиники и консультация по прайсу → </a:t>
            </a:r>
            <a:r>
              <a:rPr lang="ru-RU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запись </a:t>
            </a:r>
            <a:r>
              <a:rPr lang="ru-RU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клиента по телефону на посещение клиники</a:t>
            </a:r>
            <a:r>
              <a:rPr lang="ru-RU" i="1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. 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940" r="6940"/>
          <a:stretch>
            <a:fillRect/>
          </a:stretch>
        </p:blipFill>
        <p:spPr>
          <a:xfrm>
            <a:off x="6856354" y="3690369"/>
            <a:ext cx="4246203" cy="2816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879" y="2125095"/>
            <a:ext cx="2904601" cy="151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3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40000"/>
                <a:lumOff val="60000"/>
              </a:schemeClr>
            </a:gs>
            <a:gs pos="60000">
              <a:schemeClr val="bg2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Разработка фирменного комплекта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сувенирной продукции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9" b="119"/>
          <a:stretch>
            <a:fillRect/>
          </a:stretch>
        </p:blipFill>
        <p:spPr>
          <a:xfrm>
            <a:off x="6206245" y="2567880"/>
            <a:ext cx="5425849" cy="3599312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680323" y="2413876"/>
            <a:ext cx="4911955" cy="4131303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	</a:t>
            </a:r>
            <a:r>
              <a:rPr lang="ru-RU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В </a:t>
            </a:r>
            <a:r>
              <a:rPr lang="ru-RU" sz="22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ветклиники</a:t>
            </a:r>
            <a:r>
              <a:rPr lang="ru-RU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могут использоваться и определенные виды сувенирной продукции (BTL-реклама), например, карманные </a:t>
            </a:r>
            <a:r>
              <a:rPr lang="ru-RU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календари и акриловые магниты, кружки для постоянных клиентов и участников акций </a:t>
            </a:r>
            <a:r>
              <a:rPr lang="ru-RU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с логотипом </a:t>
            </a:r>
            <a:r>
              <a:rPr lang="ru-RU" sz="22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ветклиники</a:t>
            </a:r>
            <a:r>
              <a:rPr lang="ru-RU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 и контактами, </a:t>
            </a:r>
            <a:r>
              <a:rPr lang="ru-RU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которые </a:t>
            </a:r>
            <a:r>
              <a:rPr lang="ru-RU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могут </a:t>
            </a:r>
            <a:r>
              <a:rPr lang="ru-RU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распространяться как в стенах </a:t>
            </a:r>
            <a:r>
              <a:rPr lang="ru-RU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клиники, так и за ее пределами. </a:t>
            </a:r>
          </a:p>
          <a:p>
            <a:r>
              <a:rPr lang="ru-RU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	</a:t>
            </a:r>
            <a:r>
              <a:rPr lang="ru-RU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Еще можно в определенный день (день рождение </a:t>
            </a:r>
            <a:r>
              <a:rPr lang="ru-RU" sz="22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ветклиники</a:t>
            </a:r>
            <a:r>
              <a:rPr lang="ru-RU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) сделать купоны на бесплатное посещение ветеринарного врача Михаила Михайлова.</a:t>
            </a:r>
          </a:p>
          <a:p>
            <a:r>
              <a:rPr lang="ru-RU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Так же можно сделать интернет-магазин, в котором можно будет покупать всякие </a:t>
            </a:r>
            <a:r>
              <a:rPr lang="ru-RU" sz="22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вкусняшки</a:t>
            </a:r>
            <a:r>
              <a:rPr lang="ru-RU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 и медикаменты для животных.</a:t>
            </a:r>
            <a:endParaRPr lang="ru-RU" sz="2200" dirty="0">
              <a:solidFill>
                <a:schemeClr val="accent1">
                  <a:lumMod val="40000"/>
                  <a:lumOff val="60000"/>
                </a:schemeClr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00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40000"/>
                <a:lumOff val="60000"/>
              </a:schemeClr>
            </a:gs>
            <a:gs pos="60000">
              <a:schemeClr val="bg2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Мастер-классы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6182491" cy="4169805"/>
          </a:xfrm>
        </p:spPr>
        <p:txBody>
          <a:bodyPr>
            <a:normAutofit/>
          </a:bodyPr>
          <a:lstStyle/>
          <a:p>
            <a:r>
              <a:rPr lang="ru-RU" dirty="0" smtClean="0"/>
              <a:t>	</a:t>
            </a:r>
            <a:r>
              <a:rPr lang="ru-RU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П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ользователям 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социальных сетей будут актуальны </a:t>
            </a:r>
            <a:r>
              <a:rPr lang="ru-RU" sz="2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видеомастерклассы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по правильному 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уходу за своими 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любимцами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, питанию и контролю за их здоровье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. 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Можно проводить 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трансляции, </a:t>
            </a:r>
            <a:r>
              <a:rPr lang="ru-RU" sz="20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видеоконсультации</a:t>
            </a:r>
            <a:r>
              <a:rPr lang="ru-RU" sz="2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 в рамках различных акций.</a:t>
            </a:r>
            <a:endParaRPr lang="ru-RU" sz="2000" dirty="0">
              <a:solidFill>
                <a:schemeClr val="accent1">
                  <a:lumMod val="40000"/>
                  <a:lumOff val="60000"/>
                </a:schemeClr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56" b="256"/>
          <a:stretch>
            <a:fillRect/>
          </a:stretch>
        </p:blipFill>
        <p:spPr>
          <a:xfrm>
            <a:off x="7902341" y="4120662"/>
            <a:ext cx="3597441" cy="23860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064" y="2336872"/>
            <a:ext cx="2030817" cy="1344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677" y="2336872"/>
            <a:ext cx="2017722" cy="13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40000"/>
                <a:lumOff val="60000"/>
              </a:schemeClr>
            </a:gs>
            <a:gs pos="60000">
              <a:schemeClr val="bg2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Конкурсы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5614599" cy="4169805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	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Например, совместно с соседним Домом культуры «Сортировка» можно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проводить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различные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конкурсы и выставки (собак, кошек, других домашних животных). В призовом фонде могут быть услуги </a:t>
            </a:r>
            <a:r>
              <a:rPr lang="ru-RU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Вет</a:t>
            </a:r>
            <a:r>
              <a:rPr lang="ru-RU" sz="2400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клиники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. А участники мероприятий в дальнейшем могут стать клиентами клиники.</a:t>
            </a:r>
            <a:endParaRPr lang="ru-RU" sz="2400" dirty="0" smtClean="0">
              <a:solidFill>
                <a:schemeClr val="accent1">
                  <a:lumMod val="40000"/>
                  <a:lumOff val="60000"/>
                </a:schemeClr>
              </a:solidFill>
              <a:latin typeface="Bahnschrift Light SemiCondensed" panose="020B0502040204020203" pitchFamily="34" charset="0"/>
            </a:endParaRPr>
          </a:p>
          <a:p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 	Можно провести акции для постоянных клиентов и конкурсы креативных рисунков, фотографий, видеороликов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с участием 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Bahnschrift Light SemiCondensed" panose="020B0502040204020203" pitchFamily="34" charset="0"/>
              </a:rPr>
              <a:t>домашних питомцев.</a:t>
            </a:r>
            <a:endParaRPr lang="ru-RU" sz="2400" dirty="0">
              <a:solidFill>
                <a:schemeClr val="accent1">
                  <a:lumMod val="40000"/>
                  <a:lumOff val="60000"/>
                </a:schemeClr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80" b="280"/>
          <a:stretch>
            <a:fillRect/>
          </a:stretch>
        </p:blipFill>
        <p:spPr>
          <a:xfrm>
            <a:off x="8474082" y="2336872"/>
            <a:ext cx="2910198" cy="1930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794" y="4335627"/>
            <a:ext cx="3256575" cy="217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5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566</TotalTime>
  <Words>66</Words>
  <Application>Microsoft Office PowerPoint</Application>
  <PresentationFormat>Широкоэкранный</PresentationFormat>
  <Paragraphs>35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Bahnschrift Light SemiCondensed</vt:lpstr>
      <vt:lpstr>Bahnschrift SemiBold SemiConden</vt:lpstr>
      <vt:lpstr>Trebuchet MS</vt:lpstr>
      <vt:lpstr>Берлин</vt:lpstr>
      <vt:lpstr>Стратегия развития ветклиники М. А. Михайлова «Четыре лапы»</vt:lpstr>
      <vt:lpstr>Цели и задачи</vt:lpstr>
      <vt:lpstr>Фирменный стиль  </vt:lpstr>
      <vt:lpstr>Удобство размещения транспорта клиентов</vt:lpstr>
      <vt:lpstr>Оформление рабочего пространства </vt:lpstr>
      <vt:lpstr>Оформление Мессенджер-маркетинга </vt:lpstr>
      <vt:lpstr>Разработка фирменного комплекта сувенирной продукции</vt:lpstr>
      <vt:lpstr>Мастер-классы</vt:lpstr>
      <vt:lpstr>Конкурсы</vt:lpstr>
      <vt:lpstr>Спасибо за внимание!!!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Nikit</dc:creator>
  <cp:lastModifiedBy>Nikit</cp:lastModifiedBy>
  <cp:revision>43</cp:revision>
  <dcterms:created xsi:type="dcterms:W3CDTF">2020-11-12T12:58:07Z</dcterms:created>
  <dcterms:modified xsi:type="dcterms:W3CDTF">2020-11-13T11:48:22Z</dcterms:modified>
</cp:coreProperties>
</file>